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2"/>
  </p:notesMasterIdLst>
  <p:sldIdLst>
    <p:sldId id="256" r:id="rId3"/>
    <p:sldId id="257" r:id="rId4"/>
    <p:sldId id="258" r:id="rId5"/>
    <p:sldId id="259" r:id="rId6"/>
    <p:sldId id="260" r:id="rId7"/>
    <p:sldId id="295" r:id="rId8"/>
    <p:sldId id="306" r:id="rId9"/>
    <p:sldId id="307" r:id="rId10"/>
    <p:sldId id="308" r:id="rId11"/>
    <p:sldId id="309" r:id="rId12"/>
    <p:sldId id="261" r:id="rId13"/>
    <p:sldId id="262" r:id="rId14"/>
    <p:sldId id="263" r:id="rId15"/>
    <p:sldId id="297" r:id="rId16"/>
    <p:sldId id="298" r:id="rId17"/>
    <p:sldId id="299" r:id="rId18"/>
    <p:sldId id="296"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300" r:id="rId48"/>
    <p:sldId id="301" r:id="rId49"/>
    <p:sldId id="302" r:id="rId50"/>
    <p:sldId id="303" r:id="rId51"/>
    <p:sldId id="304" r:id="rId52"/>
    <p:sldId id="305" r:id="rId53"/>
    <p:sldId id="292" r:id="rId54"/>
    <p:sldId id="293" r:id="rId55"/>
    <p:sldId id="294" r:id="rId56"/>
    <p:sldId id="310" r:id="rId57"/>
    <p:sldId id="311" r:id="rId58"/>
    <p:sldId id="313" r:id="rId59"/>
    <p:sldId id="312" r:id="rId60"/>
    <p:sldId id="314" r:id="rId61"/>
  </p:sldIdLst>
  <p:sldSz cx="9144000" cy="5143500" type="screen16x9"/>
  <p:notesSz cx="6858000" cy="9144000"/>
  <p:embeddedFontLst>
    <p:embeddedFont>
      <p:font typeface="Oswald" pitchFamily="2" charset="0"/>
      <p:regular r:id="rId63"/>
      <p:bold r:id="rId64"/>
    </p:embeddedFont>
    <p:embeddedFont>
      <p:font typeface="Ubuntu" panose="020B0504030602030204" pitchFamily="34" charset="0"/>
      <p:regular r:id="rId65"/>
      <p:bold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FE7DC1-8154-43FB-8807-5ACC37203F5A}">
  <a:tblStyle styleId="{B0FE7DC1-8154-43FB-8807-5ACC37203F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5608E9-C99C-4BA4-8041-DAD65221277C}"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rgbClr val="FFFFFF"/>
      </a:tcTxStyle>
      <a:tcStyle>
        <a:tcBdr/>
        <a:fill>
          <a:solidFill>
            <a:srgbClr val="4F81BD"/>
          </a:solidFill>
        </a:fill>
      </a:tcStyle>
    </a:lastCol>
    <a:firstCol>
      <a:tcTxStyle b="on" i="off">
        <a:font>
          <a:latin typeface="Calibri"/>
          <a:ea typeface="Calibri"/>
          <a:cs typeface="Calibri"/>
        </a:font>
        <a:srgbClr val="FFFFFF"/>
      </a:tcTxStyle>
      <a:tcStyle>
        <a:tcBdr/>
        <a:fill>
          <a:solidFill>
            <a:srgbClr val="4F81BD"/>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F81BD"/>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F81BD"/>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710" y="50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a62275fd7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ba62275fd7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4a50e1c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c4a50e1c8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2035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ba62275fd7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ba62275fd7_2_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ba616c880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2ba616c880b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622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87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154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739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d0cf03cd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2bd0cf03cd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bd0cf03cd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bd0cf03cd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4a50e1c8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2c4a50e1c8e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bd0cf03cd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bd0cf03cd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bd0cf03cd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bd0cf03cd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d0cf03c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2bd0cf03c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bd0cf03c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2bd0cf03cd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bd0cf03cd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2bd0cf03cd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acafe08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26acafe081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bd0cf03cd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2bd0cf03cd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bc944271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2bc944271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bd0cf03cd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bd0cf03cd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bd0cf03cd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2bd0cf03cd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4a50e1c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2c4a50e1c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bd0cf03cd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2bd0cf03cd7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bd0cf03cd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2bd0cf03cd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d0cf03cd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2bd0cf03cd7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bd0cf03cd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g2bd0cf03cd7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bd0cf03cd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2bd0cf03cd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6acafe081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26acafe0817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bd0cf03cd7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2bd0cf03cd7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bd0cf03cd7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g2bd0cf03cd7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bd0cf03cd7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2bd0cf03cd7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bd0cf03cd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g2bd0cf03cd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c4a50e1c8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2c4a50e1c8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bd0cf03cd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g2bd0cf03cd7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bd0cf03cd7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2bd0cf03cd7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bd0cf03cd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2bd0cf03cd7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bd0cf03cd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2bd0cf03cd7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bd0cf03cd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2bd0cf03cd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bd0cf03cd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2bd0cf03cd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bd0cf03cd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2bd0cf03cd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8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bd0cf03cd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2bd0cf03cd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279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bd0cf03cd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2bd0cf03cd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542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bd0cf03cd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2bd0cf03cd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99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4a50e1c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c4a50e1c8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bd0cf03cd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2bd0cf03cd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4963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bd0cf03cd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2bd0cf03cd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7022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d0cf03cd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2bd0cf03cd7_0_2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c4a50e1c8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g2c4a50e1c8e_0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c4a50e1c8e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g2c4a50e1c8e_0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d0cf03cd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2bd0cf03cd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3184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d0cf03cd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2bd0cf03cd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6144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d0cf03cd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2bd0cf03cd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830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d0cf03cd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2bd0cf03cd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0273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d0cf03cd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2bd0cf03cd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643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4a50e1c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c4a50e1c8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04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4a50e1c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c4a50e1c8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30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4a50e1c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c4a50e1c8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528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4a50e1c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c4a50e1c8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06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128"/>
        <p:cNvGrpSpPr/>
        <p:nvPr/>
      </p:nvGrpSpPr>
      <p:grpSpPr>
        <a:xfrm>
          <a:off x="0" y="0"/>
          <a:ext cx="0" cy="0"/>
          <a:chOff x="0" y="0"/>
          <a:chExt cx="0" cy="0"/>
        </a:xfrm>
      </p:grpSpPr>
      <p:grpSp>
        <p:nvGrpSpPr>
          <p:cNvPr id="129" name="Google Shape;129;p25"/>
          <p:cNvGrpSpPr/>
          <p:nvPr/>
        </p:nvGrpSpPr>
        <p:grpSpPr>
          <a:xfrm>
            <a:off x="2084432" y="-1463666"/>
            <a:ext cx="12747498" cy="5764777"/>
            <a:chOff x="0" y="-38100"/>
            <a:chExt cx="546592" cy="247184"/>
          </a:xfrm>
        </p:grpSpPr>
        <p:sp>
          <p:nvSpPr>
            <p:cNvPr id="130" name="Google Shape;130;p25"/>
            <p:cNvSpPr/>
            <p:nvPr/>
          </p:nvSpPr>
          <p:spPr>
            <a:xfrm>
              <a:off x="0" y="0"/>
              <a:ext cx="546592" cy="209084"/>
            </a:xfrm>
            <a:custGeom>
              <a:avLst/>
              <a:gdLst/>
              <a:ahLst/>
              <a:cxnLst/>
              <a:rect l="l" t="t" r="r" b="b"/>
              <a:pathLst>
                <a:path w="546592" h="209084" extrusionOk="0">
                  <a:moveTo>
                    <a:pt x="343392" y="0"/>
                  </a:moveTo>
                  <a:lnTo>
                    <a:pt x="0" y="0"/>
                  </a:lnTo>
                  <a:lnTo>
                    <a:pt x="203200" y="209084"/>
                  </a:lnTo>
                  <a:lnTo>
                    <a:pt x="546592" y="209084"/>
                  </a:lnTo>
                  <a:lnTo>
                    <a:pt x="343392" y="0"/>
                  </a:lnTo>
                  <a:close/>
                </a:path>
              </a:pathLst>
            </a:custGeom>
            <a:solidFill>
              <a:srgbClr val="F1C232"/>
            </a:solidFill>
            <a:ln>
              <a:noFill/>
            </a:ln>
          </p:spPr>
          <p:txBody>
            <a:bodyPr/>
            <a:lstStyle/>
            <a:p>
              <a:endParaRPr lang="en-AU"/>
            </a:p>
          </p:txBody>
        </p:sp>
        <p:sp>
          <p:nvSpPr>
            <p:cNvPr id="131" name="Google Shape;131;p25"/>
            <p:cNvSpPr txBox="1"/>
            <p:nvPr/>
          </p:nvSpPr>
          <p:spPr>
            <a:xfrm>
              <a:off x="101600" y="-38100"/>
              <a:ext cx="343392" cy="247184"/>
            </a:xfrm>
            <a:prstGeom prst="rect">
              <a:avLst/>
            </a:prstGeom>
            <a:solidFill>
              <a:srgbClr val="F1C232"/>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2" name="Google Shape;132;p25"/>
          <p:cNvGrpSpPr/>
          <p:nvPr/>
        </p:nvGrpSpPr>
        <p:grpSpPr>
          <a:xfrm>
            <a:off x="1067335" y="-1776755"/>
            <a:ext cx="4511760" cy="2744183"/>
            <a:chOff x="0" y="-38100"/>
            <a:chExt cx="406400" cy="247184"/>
          </a:xfrm>
        </p:grpSpPr>
        <p:sp>
          <p:nvSpPr>
            <p:cNvPr id="133" name="Google Shape;133;p25"/>
            <p:cNvSpPr/>
            <p:nvPr/>
          </p:nvSpPr>
          <p:spPr>
            <a:xfrm>
              <a:off x="0" y="0"/>
              <a:ext cx="406400" cy="209084"/>
            </a:xfrm>
            <a:custGeom>
              <a:avLst/>
              <a:gdLst/>
              <a:ahLst/>
              <a:cxnLst/>
              <a:rect l="l" t="t" r="r" b="b"/>
              <a:pathLst>
                <a:path w="406400" h="209084" extrusionOk="0">
                  <a:moveTo>
                    <a:pt x="203200" y="0"/>
                  </a:moveTo>
                  <a:lnTo>
                    <a:pt x="0" y="0"/>
                  </a:lnTo>
                  <a:lnTo>
                    <a:pt x="203200" y="209084"/>
                  </a:lnTo>
                  <a:lnTo>
                    <a:pt x="406400" y="209084"/>
                  </a:lnTo>
                  <a:lnTo>
                    <a:pt x="203200" y="0"/>
                  </a:lnTo>
                  <a:close/>
                </a:path>
              </a:pathLst>
            </a:custGeom>
            <a:solidFill>
              <a:srgbClr val="000061"/>
            </a:solidFill>
            <a:ln>
              <a:noFill/>
            </a:ln>
          </p:spPr>
          <p:txBody>
            <a:bodyPr/>
            <a:lstStyle/>
            <a:p>
              <a:endParaRPr lang="en-AU"/>
            </a:p>
          </p:txBody>
        </p:sp>
        <p:sp>
          <p:nvSpPr>
            <p:cNvPr id="134" name="Google Shape;134;p25"/>
            <p:cNvSpPr txBox="1"/>
            <p:nvPr/>
          </p:nvSpPr>
          <p:spPr>
            <a:xfrm>
              <a:off x="101600" y="-38100"/>
              <a:ext cx="203200" cy="24718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5" name="Google Shape;135;p25"/>
          <p:cNvSpPr/>
          <p:nvPr/>
        </p:nvSpPr>
        <p:spPr>
          <a:xfrm>
            <a:off x="2889124" y="0"/>
            <a:ext cx="7242431" cy="3990821"/>
          </a:xfrm>
          <a:custGeom>
            <a:avLst/>
            <a:gdLst/>
            <a:ahLst/>
            <a:cxnLst/>
            <a:rect l="l" t="t" r="r" b="b"/>
            <a:pathLst>
              <a:path w="28158185" h="15516098" extrusionOk="0">
                <a:moveTo>
                  <a:pt x="0" y="0"/>
                </a:moveTo>
                <a:lnTo>
                  <a:pt x="15024354" y="15516098"/>
                </a:lnTo>
                <a:lnTo>
                  <a:pt x="28158185" y="15516098"/>
                </a:lnTo>
                <a:lnTo>
                  <a:pt x="28158185" y="0"/>
                </a:lnTo>
                <a:close/>
              </a:path>
            </a:pathLst>
          </a:custGeom>
          <a:blipFill rotWithShape="1">
            <a:blip r:embed="rId3">
              <a:alphaModFix/>
            </a:blip>
            <a:stretch>
              <a:fillRect l="-25124" r="-9269"/>
            </a:stretch>
          </a:blipFill>
          <a:ln>
            <a:noFill/>
          </a:ln>
        </p:spPr>
        <p:txBody>
          <a:bodyPr/>
          <a:lstStyle/>
          <a:p>
            <a:endParaRPr lang="en-AU"/>
          </a:p>
        </p:txBody>
      </p:sp>
      <p:sp>
        <p:nvSpPr>
          <p:cNvPr id="136" name="Google Shape;136;p25"/>
          <p:cNvSpPr txBox="1"/>
          <p:nvPr/>
        </p:nvSpPr>
        <p:spPr>
          <a:xfrm>
            <a:off x="385975" y="2033500"/>
            <a:ext cx="3870600" cy="10713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Clr>
                <a:srgbClr val="000000"/>
              </a:buClr>
              <a:buFont typeface="Arial"/>
              <a:buNone/>
            </a:pPr>
            <a:r>
              <a:rPr lang="en-GB" sz="2900" b="1">
                <a:solidFill>
                  <a:srgbClr val="0151AF"/>
                </a:solidFill>
                <a:latin typeface="Ubuntu"/>
                <a:ea typeface="Ubuntu"/>
                <a:cs typeface="Ubuntu"/>
                <a:sym typeface="Ubuntu"/>
              </a:rPr>
              <a:t>INFORMATION SYSTEM AND IT GOVERNANCE</a:t>
            </a:r>
            <a:endParaRPr sz="700"/>
          </a:p>
        </p:txBody>
      </p:sp>
      <p:sp>
        <p:nvSpPr>
          <p:cNvPr id="137" name="Google Shape;137;p25"/>
          <p:cNvSpPr txBox="1"/>
          <p:nvPr/>
        </p:nvSpPr>
        <p:spPr>
          <a:xfrm>
            <a:off x="422904" y="3233428"/>
            <a:ext cx="4932600" cy="4155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GB" sz="2700" b="0" i="0" u="none" strike="noStrike" cap="none">
                <a:solidFill>
                  <a:srgbClr val="000061"/>
                </a:solidFill>
                <a:latin typeface="Oswald"/>
                <a:ea typeface="Oswald"/>
                <a:cs typeface="Oswald"/>
                <a:sym typeface="Oswald"/>
              </a:rPr>
              <a:t>ICT40</a:t>
            </a:r>
            <a:r>
              <a:rPr lang="en-GB" sz="2700">
                <a:solidFill>
                  <a:srgbClr val="000061"/>
                </a:solidFill>
                <a:latin typeface="Oswald"/>
                <a:ea typeface="Oswald"/>
                <a:cs typeface="Oswald"/>
                <a:sym typeface="Oswald"/>
              </a:rPr>
              <a:t>7</a:t>
            </a:r>
            <a:r>
              <a:rPr lang="en-GB" sz="2700" b="0" i="0" u="none" strike="noStrike" cap="none">
                <a:solidFill>
                  <a:srgbClr val="000061"/>
                </a:solidFill>
                <a:latin typeface="Oswald"/>
                <a:ea typeface="Oswald"/>
                <a:cs typeface="Oswald"/>
                <a:sym typeface="Oswald"/>
              </a:rPr>
              <a:t>: </a:t>
            </a:r>
            <a:r>
              <a:rPr lang="en-GB" sz="2700">
                <a:solidFill>
                  <a:srgbClr val="000061"/>
                </a:solidFill>
                <a:latin typeface="Oswald"/>
                <a:ea typeface="Oswald"/>
                <a:cs typeface="Oswald"/>
                <a:sym typeface="Oswald"/>
              </a:rPr>
              <a:t>IT Governance</a:t>
            </a:r>
            <a:endParaRPr/>
          </a:p>
        </p:txBody>
      </p:sp>
      <p:grpSp>
        <p:nvGrpSpPr>
          <p:cNvPr id="138" name="Google Shape;138;p25"/>
          <p:cNvGrpSpPr/>
          <p:nvPr/>
        </p:nvGrpSpPr>
        <p:grpSpPr>
          <a:xfrm>
            <a:off x="-789983" y="501111"/>
            <a:ext cx="3870536" cy="614822"/>
            <a:chOff x="0" y="-38100"/>
            <a:chExt cx="1556116" cy="247184"/>
          </a:xfrm>
        </p:grpSpPr>
        <p:sp>
          <p:nvSpPr>
            <p:cNvPr id="139" name="Google Shape;139;p25"/>
            <p:cNvSpPr/>
            <p:nvPr/>
          </p:nvSpPr>
          <p:spPr>
            <a:xfrm>
              <a:off x="0" y="0"/>
              <a:ext cx="1556116" cy="209084"/>
            </a:xfrm>
            <a:custGeom>
              <a:avLst/>
              <a:gdLst/>
              <a:ahLst/>
              <a:cxnLst/>
              <a:rect l="l" t="t" r="r" b="b"/>
              <a:pathLst>
                <a:path w="1556116" h="209084" extrusionOk="0">
                  <a:moveTo>
                    <a:pt x="1352916" y="0"/>
                  </a:moveTo>
                  <a:lnTo>
                    <a:pt x="0" y="0"/>
                  </a:lnTo>
                  <a:lnTo>
                    <a:pt x="203200" y="209084"/>
                  </a:lnTo>
                  <a:lnTo>
                    <a:pt x="1556116" y="209084"/>
                  </a:lnTo>
                  <a:lnTo>
                    <a:pt x="1352916" y="0"/>
                  </a:lnTo>
                  <a:close/>
                </a:path>
              </a:pathLst>
            </a:custGeom>
            <a:solidFill>
              <a:srgbClr val="0151AF"/>
            </a:solidFill>
            <a:ln>
              <a:noFill/>
            </a:ln>
          </p:spPr>
          <p:txBody>
            <a:bodyPr/>
            <a:lstStyle/>
            <a:p>
              <a:endParaRPr lang="en-AU"/>
            </a:p>
          </p:txBody>
        </p:sp>
        <p:sp>
          <p:nvSpPr>
            <p:cNvPr id="140" name="Google Shape;140;p25"/>
            <p:cNvSpPr txBox="1"/>
            <p:nvPr/>
          </p:nvSpPr>
          <p:spPr>
            <a:xfrm>
              <a:off x="101600" y="-38100"/>
              <a:ext cx="1352916" cy="24718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1" name="Google Shape;141;p25"/>
          <p:cNvSpPr txBox="1"/>
          <p:nvPr/>
        </p:nvSpPr>
        <p:spPr>
          <a:xfrm>
            <a:off x="422898" y="1581787"/>
            <a:ext cx="1661400" cy="323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GB" sz="2100" b="0" i="0" u="none" strike="noStrike" cap="none">
                <a:solidFill>
                  <a:srgbClr val="000061"/>
                </a:solidFill>
                <a:latin typeface="Oswald"/>
                <a:ea typeface="Oswald"/>
                <a:cs typeface="Oswald"/>
                <a:sym typeface="Oswald"/>
              </a:rPr>
              <a:t>WEEK </a:t>
            </a:r>
            <a:r>
              <a:rPr lang="en-GB" sz="2100">
                <a:solidFill>
                  <a:srgbClr val="000061"/>
                </a:solidFill>
                <a:latin typeface="Oswald"/>
                <a:ea typeface="Oswald"/>
                <a:cs typeface="Oswald"/>
                <a:sym typeface="Oswald"/>
              </a:rPr>
              <a:t>01</a:t>
            </a:r>
            <a:endParaRPr sz="800"/>
          </a:p>
        </p:txBody>
      </p:sp>
      <p:sp>
        <p:nvSpPr>
          <p:cNvPr id="142" name="Google Shape;142;p25"/>
          <p:cNvSpPr/>
          <p:nvPr/>
        </p:nvSpPr>
        <p:spPr>
          <a:xfrm>
            <a:off x="0" y="4476600"/>
            <a:ext cx="9144000" cy="6669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9"/>
          <p:cNvSpPr txBox="1"/>
          <p:nvPr/>
        </p:nvSpPr>
        <p:spPr>
          <a:xfrm>
            <a:off x="380890" y="27970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Assessment Tasks</a:t>
            </a:r>
            <a:endParaRPr sz="700" dirty="0"/>
          </a:p>
        </p:txBody>
      </p:sp>
      <p:sp>
        <p:nvSpPr>
          <p:cNvPr id="175" name="Google Shape;175;p2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CB087AF0-31D0-E85A-A325-6B73755F5AFE}"/>
              </a:ext>
            </a:extLst>
          </p:cNvPr>
          <p:cNvSpPr txBox="1"/>
          <p:nvPr/>
        </p:nvSpPr>
        <p:spPr>
          <a:xfrm>
            <a:off x="0" y="1050072"/>
            <a:ext cx="9144000" cy="3831818"/>
          </a:xfrm>
          <a:prstGeom prst="rect">
            <a:avLst/>
          </a:prstGeom>
          <a:solidFill>
            <a:schemeClr val="bg1"/>
          </a:solidFill>
        </p:spPr>
        <p:txBody>
          <a:bodyPr wrap="square">
            <a:spAutoFit/>
          </a:bodyPr>
          <a:lstStyle/>
          <a:p>
            <a:r>
              <a:rPr lang="en-US" sz="2700" b="1" dirty="0">
                <a:latin typeface="Calibri" panose="020F0502020204030204" pitchFamily="34" charset="0"/>
                <a:cs typeface="Calibri" panose="020F0502020204030204" pitchFamily="34" charset="0"/>
              </a:rPr>
              <a:t>4. Business Proposal Report Task:</a:t>
            </a:r>
            <a:endParaRPr lang="en-US" sz="27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700" b="1" dirty="0">
                <a:latin typeface="Calibri" panose="020F0502020204030204" pitchFamily="34" charset="0"/>
                <a:cs typeface="Calibri" panose="020F0502020204030204" pitchFamily="34" charset="0"/>
              </a:rPr>
              <a:t> Description:</a:t>
            </a:r>
            <a:r>
              <a:rPr lang="en-US" sz="2700" dirty="0">
                <a:latin typeface="Calibri" panose="020F0502020204030204" pitchFamily="34" charset="0"/>
                <a:cs typeface="Calibri" panose="020F0502020204030204" pitchFamily="34" charset="0"/>
              </a:rPr>
              <a:t> This task involves writing a comprehensive business proposal report, equivalent to 2,000 words.</a:t>
            </a:r>
          </a:p>
          <a:p>
            <a:pPr>
              <a:buFont typeface="Arial" panose="020B0604020202020204" pitchFamily="34" charset="0"/>
              <a:buChar char="•"/>
            </a:pPr>
            <a:r>
              <a:rPr lang="en-US" sz="2700" b="1" dirty="0">
                <a:latin typeface="Calibri" panose="020F0502020204030204" pitchFamily="34" charset="0"/>
                <a:cs typeface="Calibri" panose="020F0502020204030204" pitchFamily="34" charset="0"/>
              </a:rPr>
              <a:t> Objective:</a:t>
            </a:r>
            <a:r>
              <a:rPr lang="en-US" sz="2700" dirty="0">
                <a:latin typeface="Calibri" panose="020F0502020204030204" pitchFamily="34" charset="0"/>
                <a:cs typeface="Calibri" panose="020F0502020204030204" pitchFamily="34" charset="0"/>
              </a:rPr>
              <a:t> The business proposal report aims to develop students' ability to create detailed and well-structured business documents that align IT initiatives with business objectives.</a:t>
            </a:r>
          </a:p>
          <a:p>
            <a:pPr>
              <a:buFont typeface="Arial" panose="020B0604020202020204" pitchFamily="34" charset="0"/>
              <a:buChar char="•"/>
            </a:pPr>
            <a:r>
              <a:rPr lang="en-US" sz="2700" b="1" dirty="0">
                <a:latin typeface="Calibri" panose="020F0502020204030204" pitchFamily="34" charset="0"/>
                <a:cs typeface="Calibri" panose="020F0502020204030204" pitchFamily="34" charset="0"/>
              </a:rPr>
              <a:t> Weight:</a:t>
            </a:r>
            <a:r>
              <a:rPr lang="en-US" sz="2700" dirty="0">
                <a:latin typeface="Calibri" panose="020F0502020204030204" pitchFamily="34" charset="0"/>
                <a:cs typeface="Calibri" panose="020F0502020204030204" pitchFamily="34" charset="0"/>
              </a:rPr>
              <a:t> This final assessment contributes 40% to the overall grade.</a:t>
            </a:r>
          </a:p>
          <a:p>
            <a:pPr>
              <a:buFont typeface="Arial" panose="020B0604020202020204" pitchFamily="34" charset="0"/>
              <a:buChar char="•"/>
            </a:pPr>
            <a:r>
              <a:rPr lang="en-US" sz="2700" b="1" dirty="0">
                <a:latin typeface="Calibri" panose="020F0502020204030204" pitchFamily="34" charset="0"/>
                <a:cs typeface="Calibri" panose="020F0502020204030204" pitchFamily="34" charset="0"/>
              </a:rPr>
              <a:t> Timing:</a:t>
            </a:r>
            <a:r>
              <a:rPr lang="en-US" sz="2700" dirty="0">
                <a:latin typeface="Calibri" panose="020F0502020204030204" pitchFamily="34" charset="0"/>
                <a:cs typeface="Calibri" panose="020F0502020204030204" pitchFamily="34" charset="0"/>
              </a:rPr>
              <a:t> The proposal report is due in Week 12.</a:t>
            </a:r>
          </a:p>
        </p:txBody>
      </p:sp>
    </p:spTree>
    <p:extLst>
      <p:ext uri="{BB962C8B-B14F-4D97-AF65-F5344CB8AC3E}">
        <p14:creationId xmlns:p14="http://schemas.microsoft.com/office/powerpoint/2010/main" val="119014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1"/>
        <p:cNvGrpSpPr/>
        <p:nvPr/>
      </p:nvGrpSpPr>
      <p:grpSpPr>
        <a:xfrm>
          <a:off x="0" y="0"/>
          <a:ext cx="0" cy="0"/>
          <a:chOff x="0" y="0"/>
          <a:chExt cx="0" cy="0"/>
        </a:xfrm>
      </p:grpSpPr>
      <p:pic>
        <p:nvPicPr>
          <p:cNvPr id="182" name="Google Shape;182;p30"/>
          <p:cNvPicPr preferRelativeResize="0"/>
          <p:nvPr/>
        </p:nvPicPr>
        <p:blipFill rotWithShape="1">
          <a:blip r:embed="rId3">
            <a:alphaModFix/>
          </a:blip>
          <a:srcRect l="38786" r="38785"/>
          <a:stretch/>
        </p:blipFill>
        <p:spPr>
          <a:xfrm>
            <a:off x="7415922" y="0"/>
            <a:ext cx="1728078" cy="5143500"/>
          </a:xfrm>
          <a:prstGeom prst="rect">
            <a:avLst/>
          </a:prstGeom>
          <a:noFill/>
          <a:ln>
            <a:noFill/>
          </a:ln>
        </p:spPr>
      </p:pic>
      <p:sp>
        <p:nvSpPr>
          <p:cNvPr id="183" name="Google Shape;183;p30"/>
          <p:cNvSpPr/>
          <p:nvPr/>
        </p:nvSpPr>
        <p:spPr>
          <a:xfrm rot="-5400000">
            <a:off x="2516456" y="3164012"/>
            <a:ext cx="9301218" cy="465061"/>
          </a:xfrm>
          <a:custGeom>
            <a:avLst/>
            <a:gdLst/>
            <a:ahLst/>
            <a:cxnLst/>
            <a:rect l="l" t="t" r="r" b="b"/>
            <a:pathLst>
              <a:path w="18602435" h="930122" extrusionOk="0">
                <a:moveTo>
                  <a:pt x="0" y="0"/>
                </a:moveTo>
                <a:lnTo>
                  <a:pt x="18602435" y="0"/>
                </a:lnTo>
                <a:lnTo>
                  <a:pt x="18602435" y="930122"/>
                </a:lnTo>
                <a:lnTo>
                  <a:pt x="0" y="930122"/>
                </a:lnTo>
                <a:lnTo>
                  <a:pt x="0" y="0"/>
                </a:lnTo>
                <a:close/>
              </a:path>
            </a:pathLst>
          </a:custGeom>
          <a:solidFill>
            <a:srgbClr val="0251AF"/>
          </a:solidFill>
          <a:ln>
            <a:noFill/>
          </a:ln>
        </p:spPr>
        <p:txBody>
          <a:bodyPr/>
          <a:lstStyle/>
          <a:p>
            <a:endParaRPr lang="en-AU"/>
          </a:p>
        </p:txBody>
      </p:sp>
      <p:sp>
        <p:nvSpPr>
          <p:cNvPr id="184" name="Google Shape;184;p30"/>
          <p:cNvSpPr txBox="1"/>
          <p:nvPr/>
        </p:nvSpPr>
        <p:spPr>
          <a:xfrm>
            <a:off x="439550" y="471150"/>
            <a:ext cx="63426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3200" b="1">
                <a:solidFill>
                  <a:srgbClr val="0151AF"/>
                </a:solidFill>
                <a:latin typeface="Ubuntu"/>
                <a:ea typeface="Ubuntu"/>
                <a:cs typeface="Ubuntu"/>
                <a:sym typeface="Ubuntu"/>
              </a:rPr>
              <a:t>Topics &amp; Learning Outcomes</a:t>
            </a:r>
            <a:endParaRPr sz="700"/>
          </a:p>
        </p:txBody>
      </p:sp>
      <p:sp>
        <p:nvSpPr>
          <p:cNvPr id="185" name="Google Shape;185;p30"/>
          <p:cNvSpPr txBox="1"/>
          <p:nvPr/>
        </p:nvSpPr>
        <p:spPr>
          <a:xfrm>
            <a:off x="439549" y="1139700"/>
            <a:ext cx="52971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500">
                <a:solidFill>
                  <a:srgbClr val="059D05"/>
                </a:solidFill>
                <a:latin typeface="Oswald"/>
                <a:ea typeface="Oswald"/>
                <a:cs typeface="Oswald"/>
                <a:sym typeface="Oswald"/>
              </a:rPr>
              <a:t>Information System</a:t>
            </a:r>
            <a:endParaRPr sz="2500">
              <a:solidFill>
                <a:srgbClr val="059D05"/>
              </a:solidFill>
              <a:latin typeface="Oswald"/>
              <a:ea typeface="Oswald"/>
              <a:cs typeface="Oswald"/>
              <a:sym typeface="Oswald"/>
            </a:endParaRPr>
          </a:p>
        </p:txBody>
      </p:sp>
      <p:sp>
        <p:nvSpPr>
          <p:cNvPr id="186" name="Google Shape;186;p30"/>
          <p:cNvSpPr txBox="1"/>
          <p:nvPr/>
        </p:nvSpPr>
        <p:spPr>
          <a:xfrm>
            <a:off x="6130992" y="1178250"/>
            <a:ext cx="3165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000" b="0" i="0" u="none" strike="noStrike" cap="none">
                <a:solidFill>
                  <a:srgbClr val="059D05"/>
                </a:solidFill>
                <a:latin typeface="Oswald"/>
                <a:ea typeface="Oswald"/>
                <a:cs typeface="Oswald"/>
                <a:sym typeface="Oswald"/>
              </a:rPr>
              <a:t>01</a:t>
            </a:r>
            <a:endParaRPr sz="700"/>
          </a:p>
        </p:txBody>
      </p:sp>
      <p:sp>
        <p:nvSpPr>
          <p:cNvPr id="187" name="Google Shape;187;p30"/>
          <p:cNvSpPr txBox="1"/>
          <p:nvPr/>
        </p:nvSpPr>
        <p:spPr>
          <a:xfrm>
            <a:off x="439550" y="1524750"/>
            <a:ext cx="4909500" cy="496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GB" sz="1500">
                <a:solidFill>
                  <a:schemeClr val="dk1"/>
                </a:solidFill>
              </a:rPr>
              <a:t>Explain and reframe key concepts of Information System in the scope of IT Governance. </a:t>
            </a:r>
            <a:endParaRPr sz="1500"/>
          </a:p>
        </p:txBody>
      </p:sp>
      <p:sp>
        <p:nvSpPr>
          <p:cNvPr id="188" name="Google Shape;188;p30"/>
          <p:cNvSpPr txBox="1"/>
          <p:nvPr/>
        </p:nvSpPr>
        <p:spPr>
          <a:xfrm>
            <a:off x="439549" y="2241900"/>
            <a:ext cx="52971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500">
                <a:solidFill>
                  <a:srgbClr val="059D05"/>
                </a:solidFill>
                <a:latin typeface="Oswald"/>
                <a:ea typeface="Oswald"/>
                <a:cs typeface="Oswald"/>
                <a:sym typeface="Oswald"/>
              </a:rPr>
              <a:t>Enterprise Information System (EIS)</a:t>
            </a:r>
            <a:endParaRPr sz="2500">
              <a:solidFill>
                <a:srgbClr val="059D05"/>
              </a:solidFill>
              <a:latin typeface="Oswald"/>
              <a:ea typeface="Oswald"/>
              <a:cs typeface="Oswald"/>
              <a:sym typeface="Oswald"/>
            </a:endParaRPr>
          </a:p>
        </p:txBody>
      </p:sp>
      <p:sp>
        <p:nvSpPr>
          <p:cNvPr id="189" name="Google Shape;189;p30"/>
          <p:cNvSpPr txBox="1"/>
          <p:nvPr/>
        </p:nvSpPr>
        <p:spPr>
          <a:xfrm>
            <a:off x="6130992" y="2280450"/>
            <a:ext cx="3165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000">
                <a:solidFill>
                  <a:srgbClr val="059D05"/>
                </a:solidFill>
                <a:latin typeface="Oswald"/>
                <a:ea typeface="Oswald"/>
                <a:cs typeface="Oswald"/>
                <a:sym typeface="Oswald"/>
              </a:rPr>
              <a:t>02</a:t>
            </a:r>
            <a:endParaRPr sz="700"/>
          </a:p>
        </p:txBody>
      </p:sp>
      <p:sp>
        <p:nvSpPr>
          <p:cNvPr id="190" name="Google Shape;190;p30"/>
          <p:cNvSpPr txBox="1"/>
          <p:nvPr/>
        </p:nvSpPr>
        <p:spPr>
          <a:xfrm>
            <a:off x="439547" y="2626942"/>
            <a:ext cx="4650000" cy="762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GB" sz="1500">
                <a:solidFill>
                  <a:schemeClr val="dk1"/>
                </a:solidFill>
              </a:rPr>
              <a:t>Assess value, alignment, and governance in an organisational context for a digital transformation innovation to support executive decision making.</a:t>
            </a:r>
            <a:endParaRPr sz="1500">
              <a:solidFill>
                <a:schemeClr val="dk1"/>
              </a:solidFill>
            </a:endParaRPr>
          </a:p>
        </p:txBody>
      </p:sp>
      <p:sp>
        <p:nvSpPr>
          <p:cNvPr id="191" name="Google Shape;191;p30"/>
          <p:cNvSpPr txBox="1"/>
          <p:nvPr/>
        </p:nvSpPr>
        <p:spPr>
          <a:xfrm>
            <a:off x="439550" y="3611250"/>
            <a:ext cx="58539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500">
                <a:solidFill>
                  <a:srgbClr val="059D05"/>
                </a:solidFill>
                <a:latin typeface="Oswald"/>
                <a:ea typeface="Oswald"/>
                <a:cs typeface="Oswald"/>
                <a:sym typeface="Oswald"/>
              </a:rPr>
              <a:t>IT Governance Framework</a:t>
            </a:r>
            <a:endParaRPr sz="2500">
              <a:solidFill>
                <a:srgbClr val="059D05"/>
              </a:solidFill>
              <a:latin typeface="Oswald"/>
              <a:ea typeface="Oswald"/>
              <a:cs typeface="Oswald"/>
              <a:sym typeface="Oswald"/>
            </a:endParaRPr>
          </a:p>
        </p:txBody>
      </p:sp>
      <p:sp>
        <p:nvSpPr>
          <p:cNvPr id="192" name="Google Shape;192;p30"/>
          <p:cNvSpPr txBox="1"/>
          <p:nvPr/>
        </p:nvSpPr>
        <p:spPr>
          <a:xfrm>
            <a:off x="6130992" y="3649800"/>
            <a:ext cx="3165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000">
                <a:solidFill>
                  <a:srgbClr val="059D05"/>
                </a:solidFill>
                <a:latin typeface="Oswald"/>
                <a:ea typeface="Oswald"/>
                <a:cs typeface="Oswald"/>
                <a:sym typeface="Oswald"/>
              </a:rPr>
              <a:t>03</a:t>
            </a:r>
            <a:endParaRPr sz="700"/>
          </a:p>
        </p:txBody>
      </p:sp>
      <p:sp>
        <p:nvSpPr>
          <p:cNvPr id="193" name="Google Shape;193;p30"/>
          <p:cNvSpPr txBox="1"/>
          <p:nvPr/>
        </p:nvSpPr>
        <p:spPr>
          <a:xfrm>
            <a:off x="439547" y="3996293"/>
            <a:ext cx="4650000" cy="496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GB" sz="1500">
                <a:solidFill>
                  <a:schemeClr val="dk1"/>
                </a:solidFill>
              </a:rPr>
              <a:t>Explain and reframe key concepts of Information System and its relationship with IT Governance. </a:t>
            </a:r>
            <a:endParaRPr sz="1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197"/>
        <p:cNvGrpSpPr/>
        <p:nvPr/>
      </p:nvGrpSpPr>
      <p:grpSpPr>
        <a:xfrm>
          <a:off x="0" y="0"/>
          <a:ext cx="0" cy="0"/>
          <a:chOff x="0" y="0"/>
          <a:chExt cx="0" cy="0"/>
        </a:xfrm>
      </p:grpSpPr>
      <p:grpSp>
        <p:nvGrpSpPr>
          <p:cNvPr id="198" name="Google Shape;198;p31"/>
          <p:cNvGrpSpPr/>
          <p:nvPr/>
        </p:nvGrpSpPr>
        <p:grpSpPr>
          <a:xfrm>
            <a:off x="2641657" y="-1464041"/>
            <a:ext cx="12747509" cy="5765149"/>
            <a:chOff x="0" y="-38100"/>
            <a:chExt cx="546592" cy="247200"/>
          </a:xfrm>
        </p:grpSpPr>
        <p:sp>
          <p:nvSpPr>
            <p:cNvPr id="199" name="Google Shape;199;p31"/>
            <p:cNvSpPr/>
            <p:nvPr/>
          </p:nvSpPr>
          <p:spPr>
            <a:xfrm>
              <a:off x="0" y="0"/>
              <a:ext cx="546592" cy="209084"/>
            </a:xfrm>
            <a:custGeom>
              <a:avLst/>
              <a:gdLst/>
              <a:ahLst/>
              <a:cxnLst/>
              <a:rect l="l" t="t" r="r" b="b"/>
              <a:pathLst>
                <a:path w="546592" h="209084" extrusionOk="0">
                  <a:moveTo>
                    <a:pt x="343392" y="0"/>
                  </a:moveTo>
                  <a:lnTo>
                    <a:pt x="0" y="0"/>
                  </a:lnTo>
                  <a:lnTo>
                    <a:pt x="203200" y="209084"/>
                  </a:lnTo>
                  <a:lnTo>
                    <a:pt x="546592" y="209084"/>
                  </a:lnTo>
                  <a:lnTo>
                    <a:pt x="343392" y="0"/>
                  </a:lnTo>
                  <a:close/>
                </a:path>
              </a:pathLst>
            </a:custGeom>
            <a:solidFill>
              <a:srgbClr val="F1C232"/>
            </a:solidFill>
            <a:ln>
              <a:noFill/>
            </a:ln>
          </p:spPr>
          <p:txBody>
            <a:bodyPr/>
            <a:lstStyle/>
            <a:p>
              <a:endParaRPr lang="en-AU"/>
            </a:p>
          </p:txBody>
        </p:sp>
        <p:sp>
          <p:nvSpPr>
            <p:cNvPr id="200" name="Google Shape;200;p31"/>
            <p:cNvSpPr txBox="1"/>
            <p:nvPr/>
          </p:nvSpPr>
          <p:spPr>
            <a:xfrm>
              <a:off x="101600" y="-38100"/>
              <a:ext cx="343500" cy="247200"/>
            </a:xfrm>
            <a:prstGeom prst="rect">
              <a:avLst/>
            </a:prstGeom>
            <a:solidFill>
              <a:srgbClr val="F1C232"/>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1" name="Google Shape;201;p31"/>
          <p:cNvGrpSpPr/>
          <p:nvPr/>
        </p:nvGrpSpPr>
        <p:grpSpPr>
          <a:xfrm>
            <a:off x="1067335" y="-1776756"/>
            <a:ext cx="4511772" cy="2744365"/>
            <a:chOff x="0" y="-38100"/>
            <a:chExt cx="406400" cy="247200"/>
          </a:xfrm>
        </p:grpSpPr>
        <p:sp>
          <p:nvSpPr>
            <p:cNvPr id="202" name="Google Shape;202;p31"/>
            <p:cNvSpPr/>
            <p:nvPr/>
          </p:nvSpPr>
          <p:spPr>
            <a:xfrm>
              <a:off x="0" y="0"/>
              <a:ext cx="406400" cy="209084"/>
            </a:xfrm>
            <a:custGeom>
              <a:avLst/>
              <a:gdLst/>
              <a:ahLst/>
              <a:cxnLst/>
              <a:rect l="l" t="t" r="r" b="b"/>
              <a:pathLst>
                <a:path w="406400" h="209084" extrusionOk="0">
                  <a:moveTo>
                    <a:pt x="203200" y="0"/>
                  </a:moveTo>
                  <a:lnTo>
                    <a:pt x="0" y="0"/>
                  </a:lnTo>
                  <a:lnTo>
                    <a:pt x="203200" y="209084"/>
                  </a:lnTo>
                  <a:lnTo>
                    <a:pt x="406400" y="209084"/>
                  </a:lnTo>
                  <a:lnTo>
                    <a:pt x="203200" y="0"/>
                  </a:lnTo>
                  <a:close/>
                </a:path>
              </a:pathLst>
            </a:custGeom>
            <a:solidFill>
              <a:srgbClr val="000061"/>
            </a:solidFill>
            <a:ln>
              <a:noFill/>
            </a:ln>
          </p:spPr>
          <p:txBody>
            <a:bodyPr/>
            <a:lstStyle/>
            <a:p>
              <a:endParaRPr lang="en-AU"/>
            </a:p>
          </p:txBody>
        </p:sp>
        <p:sp>
          <p:nvSpPr>
            <p:cNvPr id="203" name="Google Shape;203;p31"/>
            <p:cNvSpPr txBox="1"/>
            <p:nvPr/>
          </p:nvSpPr>
          <p:spPr>
            <a:xfrm>
              <a:off x="101600" y="-38100"/>
              <a:ext cx="2031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4" name="Google Shape;204;p31"/>
          <p:cNvSpPr/>
          <p:nvPr/>
        </p:nvSpPr>
        <p:spPr>
          <a:xfrm>
            <a:off x="2889124" y="0"/>
            <a:ext cx="7250733" cy="3995395"/>
          </a:xfrm>
          <a:custGeom>
            <a:avLst/>
            <a:gdLst/>
            <a:ahLst/>
            <a:cxnLst/>
            <a:rect l="l" t="t" r="r" b="b"/>
            <a:pathLst>
              <a:path w="28158185" h="15516098" extrusionOk="0">
                <a:moveTo>
                  <a:pt x="0" y="0"/>
                </a:moveTo>
                <a:lnTo>
                  <a:pt x="15024354" y="15516098"/>
                </a:lnTo>
                <a:lnTo>
                  <a:pt x="28158185" y="15516098"/>
                </a:lnTo>
                <a:lnTo>
                  <a:pt x="28158185" y="0"/>
                </a:lnTo>
                <a:close/>
              </a:path>
            </a:pathLst>
          </a:custGeom>
          <a:blipFill rotWithShape="1">
            <a:blip r:embed="rId3">
              <a:alphaModFix/>
            </a:blip>
            <a:stretch>
              <a:fillRect l="-25128" r="-9269"/>
            </a:stretch>
          </a:blipFill>
          <a:ln>
            <a:noFill/>
          </a:ln>
        </p:spPr>
        <p:txBody>
          <a:bodyPr/>
          <a:lstStyle/>
          <a:p>
            <a:endParaRPr lang="en-AU"/>
          </a:p>
        </p:txBody>
      </p:sp>
      <p:sp>
        <p:nvSpPr>
          <p:cNvPr id="205" name="Google Shape;205;p31"/>
          <p:cNvSpPr txBox="1"/>
          <p:nvPr/>
        </p:nvSpPr>
        <p:spPr>
          <a:xfrm>
            <a:off x="385975" y="1957300"/>
            <a:ext cx="3176700" cy="10344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GB" sz="4200" b="1">
                <a:solidFill>
                  <a:srgbClr val="0151AF"/>
                </a:solidFill>
                <a:latin typeface="Ubuntu"/>
                <a:ea typeface="Ubuntu"/>
                <a:cs typeface="Ubuntu"/>
                <a:sym typeface="Ubuntu"/>
              </a:rPr>
              <a:t>Information System</a:t>
            </a:r>
            <a:endParaRPr sz="2000"/>
          </a:p>
        </p:txBody>
      </p:sp>
      <p:grpSp>
        <p:nvGrpSpPr>
          <p:cNvPr id="206" name="Google Shape;206;p31"/>
          <p:cNvGrpSpPr/>
          <p:nvPr/>
        </p:nvGrpSpPr>
        <p:grpSpPr>
          <a:xfrm>
            <a:off x="-789983" y="501111"/>
            <a:ext cx="3870527" cy="614861"/>
            <a:chOff x="0" y="-38100"/>
            <a:chExt cx="1556116" cy="247200"/>
          </a:xfrm>
        </p:grpSpPr>
        <p:sp>
          <p:nvSpPr>
            <p:cNvPr id="207" name="Google Shape;207;p31"/>
            <p:cNvSpPr/>
            <p:nvPr/>
          </p:nvSpPr>
          <p:spPr>
            <a:xfrm>
              <a:off x="0" y="0"/>
              <a:ext cx="1556116" cy="209084"/>
            </a:xfrm>
            <a:custGeom>
              <a:avLst/>
              <a:gdLst/>
              <a:ahLst/>
              <a:cxnLst/>
              <a:rect l="l" t="t" r="r" b="b"/>
              <a:pathLst>
                <a:path w="1556116" h="209084" extrusionOk="0">
                  <a:moveTo>
                    <a:pt x="1352916" y="0"/>
                  </a:moveTo>
                  <a:lnTo>
                    <a:pt x="0" y="0"/>
                  </a:lnTo>
                  <a:lnTo>
                    <a:pt x="203200" y="209084"/>
                  </a:lnTo>
                  <a:lnTo>
                    <a:pt x="1556116" y="209084"/>
                  </a:lnTo>
                  <a:lnTo>
                    <a:pt x="1352916" y="0"/>
                  </a:lnTo>
                  <a:close/>
                </a:path>
              </a:pathLst>
            </a:custGeom>
            <a:solidFill>
              <a:srgbClr val="0151AF"/>
            </a:solidFill>
            <a:ln>
              <a:noFill/>
            </a:ln>
          </p:spPr>
          <p:txBody>
            <a:bodyPr/>
            <a:lstStyle/>
            <a:p>
              <a:endParaRPr lang="en-AU"/>
            </a:p>
          </p:txBody>
        </p:sp>
        <p:sp>
          <p:nvSpPr>
            <p:cNvPr id="208" name="Google Shape;208;p31"/>
            <p:cNvSpPr txBox="1"/>
            <p:nvPr/>
          </p:nvSpPr>
          <p:spPr>
            <a:xfrm>
              <a:off x="101600" y="-38100"/>
              <a:ext cx="13530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9" name="Google Shape;209;p31"/>
          <p:cNvSpPr/>
          <p:nvPr/>
        </p:nvSpPr>
        <p:spPr>
          <a:xfrm>
            <a:off x="0" y="4476600"/>
            <a:ext cx="9144000" cy="6669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0" name="Google Shape;210;p31"/>
          <p:cNvSpPr txBox="1"/>
          <p:nvPr/>
        </p:nvSpPr>
        <p:spPr>
          <a:xfrm>
            <a:off x="309775" y="3111850"/>
            <a:ext cx="44097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b="1">
                <a:solidFill>
                  <a:schemeClr val="dk1"/>
                </a:solidFill>
              </a:rPr>
              <a:t>Goal: </a:t>
            </a:r>
            <a:r>
              <a:rPr lang="en-GB" sz="1500">
                <a:solidFill>
                  <a:schemeClr val="dk1"/>
                </a:solidFill>
              </a:rPr>
              <a:t>Explain and reframe key concepts of Information System in the scope of IT Governance.</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32"/>
          <p:cNvSpPr txBox="1"/>
          <p:nvPr/>
        </p:nvSpPr>
        <p:spPr>
          <a:xfrm>
            <a:off x="349639" y="343507"/>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216" name="Google Shape;216;p32"/>
          <p:cNvSpPr txBox="1"/>
          <p:nvPr/>
        </p:nvSpPr>
        <p:spPr>
          <a:xfrm>
            <a:off x="0" y="969000"/>
            <a:ext cx="9144000" cy="3942587"/>
          </a:xfrm>
          <a:prstGeom prst="rect">
            <a:avLst/>
          </a:prstGeom>
          <a:solidFill>
            <a:schemeClr val="bg1"/>
          </a:solidFill>
          <a:ln>
            <a:noFill/>
          </a:ln>
        </p:spPr>
        <p:txBody>
          <a:bodyPr spcFirstLastPara="1" wrap="square" lIns="91425" tIns="91425" rIns="91425" bIns="91425" anchor="t" anchorCtr="0">
            <a:spAutoFit/>
          </a:bodyPr>
          <a:lstStyle/>
          <a:p>
            <a:pPr marL="101600" lvl="0" algn="l" rtl="0">
              <a:lnSpc>
                <a:spcPct val="115000"/>
              </a:lnSpc>
              <a:spcBef>
                <a:spcPts val="300"/>
              </a:spcBef>
              <a:spcAft>
                <a:spcPts val="0"/>
              </a:spcAft>
              <a:buClr>
                <a:schemeClr val="dk1"/>
              </a:buClr>
              <a:buSzPts val="2000"/>
            </a:pPr>
            <a:r>
              <a:rPr lang="en-US" sz="2600" b="1" dirty="0">
                <a:solidFill>
                  <a:schemeClr val="dk1"/>
                </a:solidFill>
                <a:latin typeface="Calibri"/>
                <a:ea typeface="Calibri"/>
                <a:cs typeface="Calibri"/>
                <a:sym typeface="Calibri"/>
              </a:rPr>
              <a:t>What are the primary objectives of IT governance in a modern enterprise?</a:t>
            </a:r>
          </a:p>
          <a:p>
            <a:pPr marL="101600" lvl="0" algn="l" rtl="0">
              <a:lnSpc>
                <a:spcPct val="115000"/>
              </a:lnSpc>
              <a:spcBef>
                <a:spcPts val="300"/>
              </a:spcBef>
              <a:spcAft>
                <a:spcPts val="0"/>
              </a:spcAft>
              <a:buClr>
                <a:schemeClr val="dk1"/>
              </a:buClr>
              <a:buSzPts val="2000"/>
            </a:pPr>
            <a:r>
              <a:rPr lang="en-US" sz="2600" dirty="0">
                <a:solidFill>
                  <a:schemeClr val="dk1"/>
                </a:solidFill>
                <a:latin typeface="Calibri"/>
                <a:ea typeface="Calibri"/>
                <a:cs typeface="Calibri"/>
                <a:sym typeface="Calibri"/>
              </a:rPr>
              <a:t>The primary objectives of IT governance include ensuring that IT investments generate business value, managing IT risks effectively, and aligning IT strategies with business goals. For example, in Sydney, a financial institution might use IT governance to streamline its digital banking services, thereby enhancing customer satisfaction and operational efficiency.</a:t>
            </a:r>
            <a:endParaRPr sz="2600" dirty="0">
              <a:solidFill>
                <a:schemeClr val="dk1"/>
              </a:solidFill>
              <a:latin typeface="Calibri"/>
              <a:ea typeface="Calibri"/>
              <a:cs typeface="Calibri"/>
              <a:sym typeface="Calibri"/>
            </a:endParaRPr>
          </a:p>
        </p:txBody>
      </p:sp>
      <p:sp>
        <p:nvSpPr>
          <p:cNvPr id="217" name="Google Shape;217;p3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8" name="Google Shape;218;p3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anim calcmode="lin" valueType="num">
                                      <p:cBhvr additive="base">
                                        <p:cTn id="7" dur="500" fill="hold"/>
                                        <p:tgtEl>
                                          <p:spTgt spid="2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32"/>
          <p:cNvSpPr txBox="1"/>
          <p:nvPr/>
        </p:nvSpPr>
        <p:spPr>
          <a:xfrm>
            <a:off x="349639" y="343507"/>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216" name="Google Shape;216;p32"/>
          <p:cNvSpPr txBox="1"/>
          <p:nvPr/>
        </p:nvSpPr>
        <p:spPr>
          <a:xfrm>
            <a:off x="0" y="969000"/>
            <a:ext cx="9144000" cy="3482462"/>
          </a:xfrm>
          <a:prstGeom prst="rect">
            <a:avLst/>
          </a:prstGeom>
          <a:solidFill>
            <a:schemeClr val="bg1"/>
          </a:solidFill>
          <a:ln>
            <a:noFill/>
          </a:ln>
        </p:spPr>
        <p:txBody>
          <a:bodyPr spcFirstLastPara="1" wrap="square" lIns="91425" tIns="91425" rIns="91425" bIns="91425" anchor="t" anchorCtr="0">
            <a:spAutoFit/>
          </a:bodyPr>
          <a:lstStyle/>
          <a:p>
            <a:pPr marL="101600" lvl="0">
              <a:lnSpc>
                <a:spcPct val="115000"/>
              </a:lnSpc>
              <a:spcBef>
                <a:spcPts val="300"/>
              </a:spcBef>
              <a:buClr>
                <a:schemeClr val="dk1"/>
              </a:buClr>
              <a:buSzPts val="2000"/>
            </a:pPr>
            <a:r>
              <a:rPr lang="en-US" sz="2600" b="1" dirty="0">
                <a:solidFill>
                  <a:schemeClr val="dk1"/>
                </a:solidFill>
                <a:latin typeface="Calibri"/>
                <a:ea typeface="Calibri"/>
                <a:cs typeface="Calibri"/>
                <a:sym typeface="Calibri"/>
              </a:rPr>
              <a:t>How can understanding IT governance benefit future IT leaders?</a:t>
            </a:r>
          </a:p>
          <a:p>
            <a:pPr marL="101600" lvl="0">
              <a:lnSpc>
                <a:spcPct val="115000"/>
              </a:lnSpc>
              <a:spcBef>
                <a:spcPts val="300"/>
              </a:spcBef>
              <a:buClr>
                <a:schemeClr val="dk1"/>
              </a:buClr>
              <a:buSzPts val="2000"/>
            </a:pPr>
            <a:r>
              <a:rPr lang="en-US" sz="2600" dirty="0">
                <a:solidFill>
                  <a:schemeClr val="dk1"/>
                </a:solidFill>
                <a:latin typeface="Calibri"/>
                <a:ea typeface="Calibri"/>
                <a:cs typeface="Calibri"/>
                <a:sym typeface="Calibri"/>
              </a:rPr>
              <a:t>Understanding IT governance equips future IT leaders with the knowledge to align IT operations with business goals, manage resources efficiently, and mitigate risks. In Melbourne, for instance, IT leaders in a tech startup can use this knowledge to prioritize projects that offer the highest return on investment while ensuring compliance with regulatory standards.</a:t>
            </a:r>
            <a:endParaRPr sz="2600" dirty="0">
              <a:solidFill>
                <a:schemeClr val="dk1"/>
              </a:solidFill>
              <a:latin typeface="Calibri"/>
              <a:ea typeface="Calibri"/>
              <a:cs typeface="Calibri"/>
              <a:sym typeface="Calibri"/>
            </a:endParaRPr>
          </a:p>
        </p:txBody>
      </p:sp>
      <p:sp>
        <p:nvSpPr>
          <p:cNvPr id="217" name="Google Shape;217;p3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8" name="Google Shape;218;p3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397585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anim calcmode="lin" valueType="num">
                                      <p:cBhvr additive="base">
                                        <p:cTn id="7" dur="500" fill="hold"/>
                                        <p:tgtEl>
                                          <p:spTgt spid="2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32"/>
          <p:cNvSpPr txBox="1"/>
          <p:nvPr/>
        </p:nvSpPr>
        <p:spPr>
          <a:xfrm>
            <a:off x="81625" y="-35610"/>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216" name="Google Shape;216;p32"/>
          <p:cNvSpPr txBox="1"/>
          <p:nvPr/>
        </p:nvSpPr>
        <p:spPr>
          <a:xfrm>
            <a:off x="0" y="519827"/>
            <a:ext cx="9144000" cy="4402713"/>
          </a:xfrm>
          <a:prstGeom prst="rect">
            <a:avLst/>
          </a:prstGeom>
          <a:solidFill>
            <a:schemeClr val="bg1"/>
          </a:solidFill>
          <a:ln>
            <a:noFill/>
          </a:ln>
        </p:spPr>
        <p:txBody>
          <a:bodyPr spcFirstLastPara="1" wrap="square" lIns="91425" tIns="91425" rIns="91425" bIns="91425" anchor="t" anchorCtr="0">
            <a:spAutoFit/>
          </a:bodyPr>
          <a:lstStyle/>
          <a:p>
            <a:pPr marL="101600" lvl="0">
              <a:lnSpc>
                <a:spcPct val="115000"/>
              </a:lnSpc>
              <a:spcBef>
                <a:spcPts val="300"/>
              </a:spcBef>
              <a:buClr>
                <a:schemeClr val="dk1"/>
              </a:buClr>
              <a:buSzPts val="2000"/>
            </a:pPr>
            <a:r>
              <a:rPr lang="en-US" sz="2600" b="1" dirty="0">
                <a:solidFill>
                  <a:schemeClr val="dk1"/>
                </a:solidFill>
                <a:latin typeface="Calibri"/>
                <a:ea typeface="Calibri"/>
                <a:cs typeface="Calibri"/>
                <a:sym typeface="Calibri"/>
              </a:rPr>
              <a:t>Why is it essential to cover various IT governance frameworks and methodologies in this course?</a:t>
            </a:r>
          </a:p>
          <a:p>
            <a:pPr marL="101600" lvl="0">
              <a:lnSpc>
                <a:spcPct val="115000"/>
              </a:lnSpc>
              <a:spcBef>
                <a:spcPts val="300"/>
              </a:spcBef>
              <a:buClr>
                <a:schemeClr val="dk1"/>
              </a:buClr>
              <a:buSzPts val="2000"/>
            </a:pPr>
            <a:r>
              <a:rPr lang="en-US" sz="2600" dirty="0">
                <a:solidFill>
                  <a:schemeClr val="dk1"/>
                </a:solidFill>
                <a:latin typeface="Calibri"/>
                <a:ea typeface="Calibri"/>
                <a:cs typeface="Calibri"/>
                <a:sym typeface="Calibri"/>
              </a:rPr>
              <a:t>Covering various IT governance frameworks and methodologies provides students with a comprehensive understanding of different approaches and best practices. This knowledge is vital for selecting the most suitable framework for their organization. For example, a company in Brisbane may choose COBIT for its robust risk management capabilities, while another in Canberra might prefer ITIL for its service management focus.</a:t>
            </a:r>
            <a:endParaRPr sz="2600" dirty="0">
              <a:solidFill>
                <a:schemeClr val="dk1"/>
              </a:solidFill>
              <a:latin typeface="Calibri"/>
              <a:ea typeface="Calibri"/>
              <a:cs typeface="Calibri"/>
              <a:sym typeface="Calibri"/>
            </a:endParaRPr>
          </a:p>
        </p:txBody>
      </p:sp>
      <p:sp>
        <p:nvSpPr>
          <p:cNvPr id="217" name="Google Shape;217;p3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8" name="Google Shape;218;p3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371986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anim calcmode="lin" valueType="num">
                                      <p:cBhvr additive="base">
                                        <p:cTn id="7" dur="500" fill="hold"/>
                                        <p:tgtEl>
                                          <p:spTgt spid="2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32"/>
          <p:cNvSpPr txBox="1"/>
          <p:nvPr/>
        </p:nvSpPr>
        <p:spPr>
          <a:xfrm>
            <a:off x="81625" y="-35610"/>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216" name="Google Shape;216;p32"/>
          <p:cNvSpPr txBox="1"/>
          <p:nvPr/>
        </p:nvSpPr>
        <p:spPr>
          <a:xfrm>
            <a:off x="0" y="519827"/>
            <a:ext cx="9144000" cy="4402713"/>
          </a:xfrm>
          <a:prstGeom prst="rect">
            <a:avLst/>
          </a:prstGeom>
          <a:solidFill>
            <a:schemeClr val="bg1"/>
          </a:solidFill>
          <a:ln>
            <a:noFill/>
          </a:ln>
        </p:spPr>
        <p:txBody>
          <a:bodyPr spcFirstLastPara="1" wrap="square" lIns="91425" tIns="91425" rIns="91425" bIns="91425" anchor="t" anchorCtr="0">
            <a:spAutoFit/>
          </a:bodyPr>
          <a:lstStyle/>
          <a:p>
            <a:pPr marL="101600" lvl="0">
              <a:lnSpc>
                <a:spcPct val="115000"/>
              </a:lnSpc>
              <a:spcBef>
                <a:spcPts val="300"/>
              </a:spcBef>
              <a:buClr>
                <a:schemeClr val="dk1"/>
              </a:buClr>
              <a:buSzPts val="2000"/>
            </a:pPr>
            <a:r>
              <a:rPr lang="en-US" sz="2600" b="1" dirty="0">
                <a:solidFill>
                  <a:schemeClr val="dk1"/>
                </a:solidFill>
                <a:latin typeface="Calibri"/>
                <a:ea typeface="Calibri"/>
                <a:cs typeface="Calibri"/>
                <a:sym typeface="Calibri"/>
              </a:rPr>
              <a:t>How have information systems evolved over the decades, and what impact has this evolution had on businesses?</a:t>
            </a:r>
          </a:p>
          <a:p>
            <a:pPr marL="101600" lvl="0">
              <a:lnSpc>
                <a:spcPct val="115000"/>
              </a:lnSpc>
              <a:spcBef>
                <a:spcPts val="300"/>
              </a:spcBef>
              <a:buClr>
                <a:schemeClr val="dk1"/>
              </a:buClr>
              <a:buSzPts val="2000"/>
            </a:pPr>
            <a:r>
              <a:rPr lang="en-US" sz="2600" dirty="0">
                <a:solidFill>
                  <a:schemeClr val="dk1"/>
                </a:solidFill>
                <a:latin typeface="Calibri"/>
                <a:ea typeface="Calibri"/>
                <a:cs typeface="Calibri"/>
                <a:sym typeface="Calibri"/>
              </a:rPr>
              <a:t>Information systems have evolved from simple data processing tools to complex, integrated systems that support strategic decision-making. This evolution has enabled businesses to enhance productivity, improve customer service, and create new business models. For example, ERP systems implemented in large organizations in Melbourne have streamlined operations and provided real-time insights into business performance.</a:t>
            </a:r>
            <a:endParaRPr sz="2600" dirty="0">
              <a:solidFill>
                <a:schemeClr val="dk1"/>
              </a:solidFill>
              <a:latin typeface="Calibri"/>
              <a:ea typeface="Calibri"/>
              <a:cs typeface="Calibri"/>
              <a:sym typeface="Calibri"/>
            </a:endParaRPr>
          </a:p>
        </p:txBody>
      </p:sp>
      <p:sp>
        <p:nvSpPr>
          <p:cNvPr id="217" name="Google Shape;217;p3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8" name="Google Shape;218;p3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184288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anim calcmode="lin" valueType="num">
                                      <p:cBhvr additive="base">
                                        <p:cTn id="7" dur="500" fill="hold"/>
                                        <p:tgtEl>
                                          <p:spTgt spid="2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32"/>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Information System: </a:t>
            </a:r>
            <a:r>
              <a:rPr lang="en-GB" sz="3200" b="1" dirty="0">
                <a:solidFill>
                  <a:srgbClr val="059D05"/>
                </a:solidFill>
                <a:latin typeface="Ubuntu"/>
                <a:ea typeface="Ubuntu"/>
                <a:cs typeface="Ubuntu"/>
                <a:sym typeface="Ubuntu"/>
              </a:rPr>
              <a:t>First</a:t>
            </a:r>
            <a:r>
              <a:rPr lang="en-GB" sz="3200" b="1" dirty="0">
                <a:latin typeface="Ubuntu"/>
                <a:ea typeface="Ubuntu"/>
                <a:cs typeface="Ubuntu"/>
                <a:sym typeface="Ubuntu"/>
              </a:rPr>
              <a:t> Phase</a:t>
            </a:r>
            <a:endParaRPr sz="700" dirty="0"/>
          </a:p>
        </p:txBody>
      </p:sp>
      <p:sp>
        <p:nvSpPr>
          <p:cNvPr id="216" name="Google Shape;216;p32"/>
          <p:cNvSpPr txBox="1"/>
          <p:nvPr/>
        </p:nvSpPr>
        <p:spPr>
          <a:xfrm>
            <a:off x="27065" y="876882"/>
            <a:ext cx="4544935" cy="4364241"/>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300"/>
              </a:spcBef>
              <a:spcAft>
                <a:spcPts val="0"/>
              </a:spcAft>
              <a:buClr>
                <a:schemeClr val="dk1"/>
              </a:buClr>
              <a:buSzPts val="2000"/>
              <a:buFont typeface="Calibri"/>
              <a:buChar char="●"/>
            </a:pPr>
            <a:r>
              <a:rPr lang="en-GB" sz="1800" b="1" dirty="0">
                <a:solidFill>
                  <a:schemeClr val="dk1"/>
                </a:solidFill>
                <a:latin typeface="Calibri"/>
                <a:ea typeface="Calibri"/>
                <a:cs typeface="Calibri"/>
                <a:sym typeface="Calibri"/>
              </a:rPr>
              <a:t>Information System (IS)</a:t>
            </a:r>
            <a:r>
              <a:rPr lang="en-GB" sz="1800" dirty="0">
                <a:solidFill>
                  <a:schemeClr val="dk1"/>
                </a:solidFill>
                <a:latin typeface="Calibri"/>
                <a:ea typeface="Calibri"/>
                <a:cs typeface="Calibri"/>
                <a:sym typeface="Calibri"/>
              </a:rPr>
              <a:t> was </a:t>
            </a:r>
            <a:r>
              <a:rPr lang="en-GB" sz="1800" b="1" dirty="0">
                <a:solidFill>
                  <a:schemeClr val="dk1"/>
                </a:solidFill>
                <a:latin typeface="Calibri"/>
                <a:ea typeface="Calibri"/>
                <a:cs typeface="Calibri"/>
                <a:sym typeface="Calibri"/>
              </a:rPr>
              <a:t>strictly technical</a:t>
            </a:r>
            <a:r>
              <a:rPr lang="en-GB"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1800" b="1" dirty="0">
                <a:solidFill>
                  <a:schemeClr val="dk1"/>
                </a:solidFill>
                <a:latin typeface="Calibri"/>
                <a:ea typeface="Calibri"/>
                <a:cs typeface="Calibri"/>
                <a:sym typeface="Calibri"/>
              </a:rPr>
              <a:t>Automation </a:t>
            </a:r>
            <a:r>
              <a:rPr lang="en-GB" sz="1800" dirty="0">
                <a:solidFill>
                  <a:schemeClr val="dk1"/>
                </a:solidFill>
                <a:latin typeface="Calibri"/>
                <a:ea typeface="Calibri"/>
                <a:cs typeface="Calibri"/>
                <a:sym typeface="Calibri"/>
              </a:rPr>
              <a:t>means increase organisational productivity and efficiency, but each application is treated as a separate entity.</a:t>
            </a:r>
            <a:endParaRPr sz="1800" dirty="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1800" b="1" dirty="0">
                <a:solidFill>
                  <a:schemeClr val="dk1"/>
                </a:solidFill>
                <a:latin typeface="Calibri"/>
                <a:ea typeface="Calibri"/>
                <a:cs typeface="Calibri"/>
                <a:sym typeface="Calibri"/>
              </a:rPr>
              <a:t>Database management</a:t>
            </a:r>
            <a:r>
              <a:rPr lang="en-GB" sz="1800" dirty="0">
                <a:solidFill>
                  <a:schemeClr val="dk1"/>
                </a:solidFill>
                <a:latin typeface="Calibri"/>
                <a:ea typeface="Calibri"/>
                <a:cs typeface="Calibri"/>
                <a:sym typeface="Calibri"/>
              </a:rPr>
              <a:t>  was “</a:t>
            </a:r>
            <a:r>
              <a:rPr lang="en-GB" sz="1800" b="1" dirty="0">
                <a:solidFill>
                  <a:schemeClr val="dk1"/>
                </a:solidFill>
                <a:latin typeface="Calibri"/>
                <a:ea typeface="Calibri"/>
                <a:cs typeface="Calibri"/>
                <a:sym typeface="Calibri"/>
              </a:rPr>
              <a:t>Killer Application</a:t>
            </a:r>
            <a:r>
              <a:rPr lang="en-GB" sz="1800" dirty="0">
                <a:solidFill>
                  <a:schemeClr val="dk1"/>
                </a:solidFill>
                <a:latin typeface="Calibri"/>
                <a:ea typeface="Calibri"/>
                <a:cs typeface="Calibri"/>
                <a:sym typeface="Calibri"/>
              </a:rPr>
              <a:t>” with little attention to information management needs.</a:t>
            </a:r>
            <a:endParaRPr sz="1800" dirty="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1800" dirty="0">
                <a:solidFill>
                  <a:schemeClr val="dk1"/>
                </a:solidFill>
                <a:latin typeface="Calibri"/>
                <a:ea typeface="Calibri"/>
                <a:cs typeface="Calibri"/>
                <a:sym typeface="Calibri"/>
              </a:rPr>
              <a:t>1980-1990s focuses on identifying relevant IT applications in data processing systems and management information system (MIS). </a:t>
            </a:r>
            <a:endParaRPr sz="1800" dirty="0">
              <a:solidFill>
                <a:schemeClr val="dk1"/>
              </a:solidFill>
              <a:latin typeface="Calibri"/>
              <a:ea typeface="Calibri"/>
              <a:cs typeface="Calibri"/>
              <a:sym typeface="Calibri"/>
            </a:endParaRPr>
          </a:p>
        </p:txBody>
      </p:sp>
      <p:sp>
        <p:nvSpPr>
          <p:cNvPr id="217" name="Google Shape;217;p3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8" name="Google Shape;218;p3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19" name="Google Shape;219;p32"/>
          <p:cNvPicPr preferRelativeResize="0"/>
          <p:nvPr/>
        </p:nvPicPr>
        <p:blipFill>
          <a:blip r:embed="rId3">
            <a:alphaModFix/>
          </a:blip>
          <a:stretch>
            <a:fillRect/>
          </a:stretch>
        </p:blipFill>
        <p:spPr>
          <a:xfrm>
            <a:off x="6068250" y="876882"/>
            <a:ext cx="2923349" cy="2444715"/>
          </a:xfrm>
          <a:prstGeom prst="rect">
            <a:avLst/>
          </a:prstGeom>
          <a:noFill/>
          <a:ln>
            <a:noFill/>
          </a:ln>
        </p:spPr>
      </p:pic>
      <p:sp>
        <p:nvSpPr>
          <p:cNvPr id="220" name="Google Shape;220;p32"/>
          <p:cNvSpPr txBox="1"/>
          <p:nvPr/>
        </p:nvSpPr>
        <p:spPr>
          <a:xfrm>
            <a:off x="7066200" y="1177350"/>
            <a:ext cx="13566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a:solidFill>
                  <a:schemeClr val="dk1"/>
                </a:solidFill>
                <a:latin typeface="Calibri"/>
                <a:ea typeface="Calibri"/>
                <a:cs typeface="Calibri"/>
                <a:sym typeface="Calibri"/>
              </a:rPr>
              <a:t>Phase 1</a:t>
            </a:r>
            <a:endParaRPr sz="1600" b="1">
              <a:solidFill>
                <a:schemeClr val="dk1"/>
              </a:solidFill>
              <a:latin typeface="Calibri"/>
              <a:ea typeface="Calibri"/>
              <a:cs typeface="Calibri"/>
              <a:sym typeface="Calibri"/>
            </a:endParaRPr>
          </a:p>
        </p:txBody>
      </p:sp>
      <p:sp>
        <p:nvSpPr>
          <p:cNvPr id="221" name="Google Shape;221;p32"/>
          <p:cNvSpPr txBox="1"/>
          <p:nvPr/>
        </p:nvSpPr>
        <p:spPr>
          <a:xfrm>
            <a:off x="7073700" y="1906075"/>
            <a:ext cx="13566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a:solidFill>
                  <a:srgbClr val="EFEFEF"/>
                </a:solidFill>
                <a:latin typeface="Calibri"/>
                <a:ea typeface="Calibri"/>
                <a:cs typeface="Calibri"/>
                <a:sym typeface="Calibri"/>
              </a:rPr>
              <a:t>Phase 2</a:t>
            </a:r>
            <a:endParaRPr sz="1600" b="1">
              <a:solidFill>
                <a:srgbClr val="EFEFEF"/>
              </a:solidFill>
              <a:latin typeface="Calibri"/>
              <a:ea typeface="Calibri"/>
              <a:cs typeface="Calibri"/>
              <a:sym typeface="Calibri"/>
            </a:endParaRPr>
          </a:p>
        </p:txBody>
      </p:sp>
      <p:sp>
        <p:nvSpPr>
          <p:cNvPr id="222" name="Google Shape;222;p32"/>
          <p:cNvSpPr txBox="1"/>
          <p:nvPr/>
        </p:nvSpPr>
        <p:spPr>
          <a:xfrm>
            <a:off x="7095175" y="2642325"/>
            <a:ext cx="13566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a:solidFill>
                  <a:srgbClr val="EFEFEF"/>
                </a:solidFill>
                <a:latin typeface="Calibri"/>
                <a:ea typeface="Calibri"/>
                <a:cs typeface="Calibri"/>
                <a:sym typeface="Calibri"/>
              </a:rPr>
              <a:t>Phase 3</a:t>
            </a:r>
            <a:endParaRPr sz="1600" b="1">
              <a:solidFill>
                <a:srgbClr val="EFEFEF"/>
              </a:solidFill>
              <a:latin typeface="Calibri"/>
              <a:ea typeface="Calibri"/>
              <a:cs typeface="Calibri"/>
              <a:sym typeface="Calibri"/>
            </a:endParaRPr>
          </a:p>
        </p:txBody>
      </p:sp>
      <p:sp>
        <p:nvSpPr>
          <p:cNvPr id="3" name="TextBox 2">
            <a:extLst>
              <a:ext uri="{FF2B5EF4-FFF2-40B4-BE49-F238E27FC236}">
                <a16:creationId xmlns:a16="http://schemas.microsoft.com/office/drawing/2014/main" id="{09CB619F-21CA-F922-A6F9-37020EE00985}"/>
              </a:ext>
            </a:extLst>
          </p:cNvPr>
          <p:cNvSpPr txBox="1"/>
          <p:nvPr/>
        </p:nvSpPr>
        <p:spPr>
          <a:xfrm>
            <a:off x="4599065" y="3155640"/>
            <a:ext cx="4544935" cy="1708160"/>
          </a:xfrm>
          <a:prstGeom prst="rect">
            <a:avLst/>
          </a:prstGeom>
          <a:solidFill>
            <a:schemeClr val="bg1"/>
          </a:solidFill>
          <a:ln w="28575">
            <a:solidFill>
              <a:schemeClr val="accent1"/>
            </a:solidFill>
          </a:ln>
        </p:spPr>
        <p:txBody>
          <a:bodyPr wrap="square">
            <a:spAutoFit/>
          </a:bodyPr>
          <a:lstStyle/>
          <a:p>
            <a:r>
              <a:rPr lang="en-US" sz="1500" dirty="0">
                <a:latin typeface="Calibri" panose="020F0502020204030204" pitchFamily="34" charset="0"/>
                <a:cs typeface="Calibri" panose="020F0502020204030204" pitchFamily="34" charset="0"/>
              </a:rPr>
              <a:t>During the first phase of Information Systems (IS), the focus was strictly technical, with automation aimed at enhancing organizational productivity and efficiency. However, each application was treated as an isolated entity, and database management emerged as a critical application with minimal attention to broader information management needs.</a:t>
            </a:r>
            <a:endParaRPr lang="en-AU"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398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5630090" y="701509"/>
            <a:ext cx="2923349" cy="2444715"/>
          </a:xfrm>
          <a:prstGeom prst="rect">
            <a:avLst/>
          </a:prstGeom>
          <a:noFill/>
          <a:ln>
            <a:noFill/>
          </a:ln>
        </p:spPr>
      </p:pic>
      <p:sp>
        <p:nvSpPr>
          <p:cNvPr id="232" name="Google Shape;232;p33"/>
          <p:cNvSpPr txBox="1"/>
          <p:nvPr/>
        </p:nvSpPr>
        <p:spPr>
          <a:xfrm>
            <a:off x="6628040" y="1001977"/>
            <a:ext cx="13566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a:solidFill>
                  <a:srgbClr val="F0F0F0"/>
                </a:solidFill>
                <a:latin typeface="Calibri"/>
                <a:ea typeface="Calibri"/>
                <a:cs typeface="Calibri"/>
                <a:sym typeface="Calibri"/>
              </a:rPr>
              <a:t>Phase 1</a:t>
            </a:r>
            <a:endParaRPr sz="1600" b="1">
              <a:solidFill>
                <a:srgbClr val="F0F0F0"/>
              </a:solidFill>
              <a:latin typeface="Calibri"/>
              <a:ea typeface="Calibri"/>
              <a:cs typeface="Calibri"/>
              <a:sym typeface="Calibri"/>
            </a:endParaRPr>
          </a:p>
        </p:txBody>
      </p:sp>
      <p:sp>
        <p:nvSpPr>
          <p:cNvPr id="233" name="Google Shape;233;p33"/>
          <p:cNvSpPr txBox="1"/>
          <p:nvPr/>
        </p:nvSpPr>
        <p:spPr>
          <a:xfrm>
            <a:off x="6635540" y="1730702"/>
            <a:ext cx="13566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a:solidFill>
                  <a:schemeClr val="dk1"/>
                </a:solidFill>
                <a:latin typeface="Calibri"/>
                <a:ea typeface="Calibri"/>
                <a:cs typeface="Calibri"/>
                <a:sym typeface="Calibri"/>
              </a:rPr>
              <a:t>Phase 2</a:t>
            </a:r>
            <a:endParaRPr sz="1600" b="1">
              <a:solidFill>
                <a:schemeClr val="dk1"/>
              </a:solidFill>
              <a:latin typeface="Calibri"/>
              <a:ea typeface="Calibri"/>
              <a:cs typeface="Calibri"/>
              <a:sym typeface="Calibri"/>
            </a:endParaRPr>
          </a:p>
        </p:txBody>
      </p:sp>
      <p:sp>
        <p:nvSpPr>
          <p:cNvPr id="234" name="Google Shape;234;p33"/>
          <p:cNvSpPr txBox="1"/>
          <p:nvPr/>
        </p:nvSpPr>
        <p:spPr>
          <a:xfrm>
            <a:off x="6657015" y="2466952"/>
            <a:ext cx="13566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a:solidFill>
                  <a:srgbClr val="EFEFEF"/>
                </a:solidFill>
                <a:latin typeface="Calibri"/>
                <a:ea typeface="Calibri"/>
                <a:cs typeface="Calibri"/>
                <a:sym typeface="Calibri"/>
              </a:rPr>
              <a:t>Phase 3</a:t>
            </a:r>
            <a:endParaRPr sz="1600" b="1">
              <a:solidFill>
                <a:srgbClr val="EFEFEF"/>
              </a:solidFill>
              <a:latin typeface="Calibri"/>
              <a:ea typeface="Calibri"/>
              <a:cs typeface="Calibri"/>
              <a:sym typeface="Calibri"/>
            </a:endParaRPr>
          </a:p>
        </p:txBody>
      </p:sp>
      <p:sp>
        <p:nvSpPr>
          <p:cNvPr id="227" name="Google Shape;227;p33"/>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Information System: </a:t>
            </a:r>
            <a:r>
              <a:rPr lang="en-GB" sz="3200" b="1">
                <a:solidFill>
                  <a:srgbClr val="059D05"/>
                </a:solidFill>
                <a:latin typeface="Ubuntu"/>
                <a:ea typeface="Ubuntu"/>
                <a:cs typeface="Ubuntu"/>
                <a:sym typeface="Ubuntu"/>
              </a:rPr>
              <a:t>Second</a:t>
            </a:r>
            <a:r>
              <a:rPr lang="en-GB" sz="3200" b="1">
                <a:latin typeface="Ubuntu"/>
                <a:ea typeface="Ubuntu"/>
                <a:cs typeface="Ubuntu"/>
                <a:sym typeface="Ubuntu"/>
              </a:rPr>
              <a:t> Phase</a:t>
            </a:r>
            <a:endParaRPr sz="700"/>
          </a:p>
        </p:txBody>
      </p:sp>
      <p:sp>
        <p:nvSpPr>
          <p:cNvPr id="228" name="Google Shape;228;p33"/>
          <p:cNvSpPr txBox="1"/>
          <p:nvPr/>
        </p:nvSpPr>
        <p:spPr>
          <a:xfrm>
            <a:off x="0" y="907050"/>
            <a:ext cx="3891776" cy="4134178"/>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300"/>
              </a:spcBef>
              <a:spcAft>
                <a:spcPts val="0"/>
              </a:spcAft>
              <a:buClr>
                <a:schemeClr val="dk1"/>
              </a:buClr>
              <a:buSzPts val="1800"/>
              <a:buFont typeface="Calibri"/>
              <a:buChar char="●"/>
            </a:pPr>
            <a:r>
              <a:rPr lang="en-GB" sz="1700" dirty="0">
                <a:solidFill>
                  <a:schemeClr val="dk1"/>
                </a:solidFill>
                <a:latin typeface="Calibri"/>
                <a:ea typeface="Calibri"/>
                <a:cs typeface="Calibri"/>
                <a:sym typeface="Calibri"/>
              </a:rPr>
              <a:t>A new concept was developed.</a:t>
            </a:r>
            <a:endParaRPr sz="17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GB" sz="1700" b="1" dirty="0">
                <a:solidFill>
                  <a:schemeClr val="dk1"/>
                </a:solidFill>
                <a:latin typeface="Calibri"/>
                <a:ea typeface="Calibri"/>
                <a:cs typeface="Calibri"/>
                <a:sym typeface="Calibri"/>
              </a:rPr>
              <a:t>Management Service</a:t>
            </a:r>
            <a:r>
              <a:rPr lang="en-GB" sz="1700" dirty="0">
                <a:solidFill>
                  <a:schemeClr val="dk1"/>
                </a:solidFill>
                <a:latin typeface="Calibri"/>
                <a:ea typeface="Calibri"/>
                <a:cs typeface="Calibri"/>
                <a:sym typeface="Calibri"/>
              </a:rPr>
              <a:t> was renamed to </a:t>
            </a:r>
            <a:r>
              <a:rPr lang="en-GB" sz="1700" b="1" dirty="0">
                <a:solidFill>
                  <a:schemeClr val="dk1"/>
                </a:solidFill>
                <a:latin typeface="Calibri"/>
                <a:ea typeface="Calibri"/>
                <a:cs typeface="Calibri"/>
                <a:sym typeface="Calibri"/>
              </a:rPr>
              <a:t>Information System</a:t>
            </a:r>
            <a:r>
              <a:rPr lang="en-GB" sz="1700" dirty="0">
                <a:solidFill>
                  <a:schemeClr val="dk1"/>
                </a:solidFill>
                <a:latin typeface="Calibri"/>
                <a:ea typeface="Calibri"/>
                <a:cs typeface="Calibri"/>
                <a:sym typeface="Calibri"/>
              </a:rPr>
              <a:t> services.</a:t>
            </a:r>
            <a:endParaRPr sz="17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GB" sz="1700" dirty="0">
                <a:solidFill>
                  <a:schemeClr val="dk1"/>
                </a:solidFill>
                <a:latin typeface="Calibri"/>
                <a:ea typeface="Calibri"/>
                <a:cs typeface="Calibri"/>
                <a:sym typeface="Calibri"/>
              </a:rPr>
              <a:t>The primary objective of which was to make information accessible to all departments of the organization. </a:t>
            </a:r>
            <a:endParaRPr sz="17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GB" sz="1700" b="1" dirty="0">
                <a:solidFill>
                  <a:schemeClr val="dk1"/>
                </a:solidFill>
                <a:latin typeface="Calibri"/>
                <a:ea typeface="Calibri"/>
                <a:cs typeface="Calibri"/>
                <a:sym typeface="Calibri"/>
              </a:rPr>
              <a:t>Essential Issues: </a:t>
            </a:r>
            <a:r>
              <a:rPr lang="en-GB" sz="1700" dirty="0">
                <a:solidFill>
                  <a:schemeClr val="dk1"/>
                </a:solidFill>
                <a:latin typeface="Calibri"/>
                <a:ea typeface="Calibri"/>
                <a:cs typeface="Calibri"/>
                <a:sym typeface="Calibri"/>
              </a:rPr>
              <a:t>inter-connectivity, scalability, and reliability of the information system</a:t>
            </a:r>
            <a:endParaRPr sz="17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GB" sz="1700" b="1" dirty="0">
                <a:solidFill>
                  <a:schemeClr val="dk1"/>
                </a:solidFill>
                <a:latin typeface="Calibri"/>
                <a:ea typeface="Calibri"/>
                <a:cs typeface="Calibri"/>
                <a:sym typeface="Calibri"/>
              </a:rPr>
              <a:t>Enterprise resource planning (ERP) software</a:t>
            </a:r>
            <a:r>
              <a:rPr lang="en-GB" sz="1700" dirty="0">
                <a:solidFill>
                  <a:schemeClr val="dk1"/>
                </a:solidFill>
                <a:latin typeface="Calibri"/>
                <a:ea typeface="Calibri"/>
                <a:cs typeface="Calibri"/>
                <a:sym typeface="Calibri"/>
              </a:rPr>
              <a:t> has an exponential increase in installations in large organizations.</a:t>
            </a:r>
            <a:endParaRPr sz="1700" dirty="0">
              <a:solidFill>
                <a:schemeClr val="dk1"/>
              </a:solidFill>
              <a:latin typeface="Calibri"/>
              <a:ea typeface="Calibri"/>
              <a:cs typeface="Calibri"/>
              <a:sym typeface="Calibri"/>
            </a:endParaRPr>
          </a:p>
        </p:txBody>
      </p:sp>
      <p:sp>
        <p:nvSpPr>
          <p:cNvPr id="229" name="Google Shape;229;p3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0" name="Google Shape;230;p3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E9AD6854-A00C-BCB9-8058-448B5F3D90BC}"/>
              </a:ext>
            </a:extLst>
          </p:cNvPr>
          <p:cNvSpPr txBox="1"/>
          <p:nvPr/>
        </p:nvSpPr>
        <p:spPr>
          <a:xfrm>
            <a:off x="3693841" y="3011625"/>
            <a:ext cx="5450159" cy="1815882"/>
          </a:xfrm>
          <a:prstGeom prst="rect">
            <a:avLst/>
          </a:prstGeom>
          <a:noFill/>
          <a:ln w="28575">
            <a:solidFill>
              <a:schemeClr val="accent1"/>
            </a:solidFill>
          </a:ln>
        </p:spPr>
        <p:txBody>
          <a:bodyPr wrap="square">
            <a:spAutoFit/>
          </a:bodyPr>
          <a:lstStyle/>
          <a:p>
            <a:r>
              <a:rPr lang="en-US" sz="1600" dirty="0">
                <a:latin typeface="Calibri" panose="020F0502020204030204" pitchFamily="34" charset="0"/>
                <a:cs typeface="Calibri" panose="020F0502020204030204" pitchFamily="34" charset="0"/>
              </a:rPr>
              <a:t>In the second phase of Information Systems (IS), the focus shifted towards making information accessible across all departments by renaming Management Service to Information System services. This phase emphasized inter-connectivity, scalability, and reliability, with a significant rise in the implementation of Enterprise Resource Planning (ERP) software in large organizations.</a:t>
            </a:r>
            <a:endParaRPr lang="en-AU" sz="1600" dirty="0">
              <a:latin typeface="Calibri" panose="020F0502020204030204" pitchFamily="34" charset="0"/>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34"/>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Information System: </a:t>
            </a:r>
            <a:r>
              <a:rPr lang="en-GB" sz="3200" b="1">
                <a:solidFill>
                  <a:srgbClr val="059D05"/>
                </a:solidFill>
                <a:latin typeface="Ubuntu"/>
                <a:ea typeface="Ubuntu"/>
                <a:cs typeface="Ubuntu"/>
                <a:sym typeface="Ubuntu"/>
              </a:rPr>
              <a:t>Third</a:t>
            </a:r>
            <a:r>
              <a:rPr lang="en-GB" sz="3200" b="1">
                <a:latin typeface="Ubuntu"/>
                <a:ea typeface="Ubuntu"/>
                <a:cs typeface="Ubuntu"/>
                <a:sym typeface="Ubuntu"/>
              </a:rPr>
              <a:t> Phase</a:t>
            </a:r>
            <a:endParaRPr sz="700"/>
          </a:p>
        </p:txBody>
      </p:sp>
      <p:sp>
        <p:nvSpPr>
          <p:cNvPr id="240" name="Google Shape;240;p34"/>
          <p:cNvSpPr txBox="1"/>
          <p:nvPr/>
        </p:nvSpPr>
        <p:spPr>
          <a:xfrm>
            <a:off x="-126035" y="967012"/>
            <a:ext cx="4577574" cy="393951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300"/>
              </a:spcBef>
              <a:spcAft>
                <a:spcPts val="0"/>
              </a:spcAft>
              <a:buClr>
                <a:schemeClr val="dk1"/>
              </a:buClr>
              <a:buSzPts val="1800"/>
              <a:buFont typeface="Calibri"/>
              <a:buChar char="●"/>
            </a:pPr>
            <a:r>
              <a:rPr lang="en-GB" sz="1500" dirty="0">
                <a:solidFill>
                  <a:schemeClr val="dk1"/>
                </a:solidFill>
                <a:latin typeface="Calibri"/>
                <a:ea typeface="Calibri"/>
                <a:cs typeface="Calibri"/>
                <a:sym typeface="Calibri"/>
              </a:rPr>
              <a:t>The emergence of global networks and the WWW, which have overcome the traditional limitations of IT use. </a:t>
            </a:r>
            <a:endParaRPr sz="1500" dirty="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1500" b="1" dirty="0">
                <a:solidFill>
                  <a:schemeClr val="dk1"/>
                </a:solidFill>
                <a:latin typeface="Calibri"/>
                <a:ea typeface="Calibri"/>
                <a:cs typeface="Calibri"/>
                <a:sym typeface="Calibri"/>
              </a:rPr>
              <a:t>Applications</a:t>
            </a:r>
            <a:endParaRPr sz="1500" b="1" dirty="0">
              <a:solidFill>
                <a:schemeClr val="dk1"/>
              </a:solidFill>
              <a:latin typeface="Calibri"/>
              <a:ea typeface="Calibri"/>
              <a:cs typeface="Calibri"/>
              <a:sym typeface="Calibri"/>
            </a:endParaRPr>
          </a:p>
          <a:p>
            <a:pPr marL="914400" lvl="1" indent="-336550" algn="l" rtl="0">
              <a:lnSpc>
                <a:spcPct val="115000"/>
              </a:lnSpc>
              <a:spcBef>
                <a:spcPts val="0"/>
              </a:spcBef>
              <a:spcAft>
                <a:spcPts val="0"/>
              </a:spcAft>
              <a:buClr>
                <a:schemeClr val="dk1"/>
              </a:buClr>
              <a:buSzPts val="1700"/>
              <a:buFont typeface="Calibri"/>
              <a:buChar char="○"/>
            </a:pPr>
            <a:r>
              <a:rPr lang="en-GB" sz="1500" dirty="0">
                <a:solidFill>
                  <a:schemeClr val="dk1"/>
                </a:solidFill>
                <a:latin typeface="Calibri"/>
                <a:ea typeface="Calibri"/>
                <a:cs typeface="Calibri"/>
                <a:sym typeface="Calibri"/>
              </a:rPr>
              <a:t>An integral part of business strategies.</a:t>
            </a:r>
            <a:endParaRPr sz="1500" dirty="0">
              <a:solidFill>
                <a:schemeClr val="dk1"/>
              </a:solidFill>
              <a:latin typeface="Calibri"/>
              <a:ea typeface="Calibri"/>
              <a:cs typeface="Calibri"/>
              <a:sym typeface="Calibri"/>
            </a:endParaRPr>
          </a:p>
          <a:p>
            <a:pPr marL="914400" lvl="1" indent="-336550" algn="l" rtl="0">
              <a:lnSpc>
                <a:spcPct val="115000"/>
              </a:lnSpc>
              <a:spcBef>
                <a:spcPts val="0"/>
              </a:spcBef>
              <a:spcAft>
                <a:spcPts val="0"/>
              </a:spcAft>
              <a:buClr>
                <a:schemeClr val="dk1"/>
              </a:buClr>
              <a:buSzPts val="1700"/>
              <a:buFont typeface="Calibri"/>
              <a:buChar char="○"/>
            </a:pPr>
            <a:r>
              <a:rPr lang="en-GB" sz="1500" dirty="0">
                <a:solidFill>
                  <a:schemeClr val="dk1"/>
                </a:solidFill>
                <a:latin typeface="Calibri"/>
                <a:ea typeface="Calibri"/>
                <a:cs typeface="Calibri"/>
                <a:sym typeface="Calibri"/>
              </a:rPr>
              <a:t>Develop alliances and collaborations beyond organisational and national boundaries.</a:t>
            </a:r>
            <a:endParaRPr sz="1500" dirty="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1500" b="1" dirty="0">
                <a:solidFill>
                  <a:schemeClr val="dk1"/>
                </a:solidFill>
                <a:latin typeface="Calibri"/>
                <a:ea typeface="Calibri"/>
                <a:cs typeface="Calibri"/>
                <a:sym typeface="Calibri"/>
              </a:rPr>
              <a:t>The Internet </a:t>
            </a:r>
            <a:endParaRPr sz="1500" b="1" dirty="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Font typeface="Calibri"/>
              <a:buChar char="○"/>
            </a:pPr>
            <a:r>
              <a:rPr lang="en-GB" sz="1500" dirty="0">
                <a:solidFill>
                  <a:schemeClr val="dk1"/>
                </a:solidFill>
                <a:latin typeface="Calibri"/>
                <a:ea typeface="Calibri"/>
                <a:cs typeface="Calibri"/>
                <a:sym typeface="Calibri"/>
              </a:rPr>
              <a:t>New digital relationships through interorganizational systems (e-commerce, e-business trends).</a:t>
            </a:r>
            <a:endParaRPr sz="1500" dirty="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Font typeface="Calibri"/>
              <a:buChar char="○"/>
            </a:pPr>
            <a:r>
              <a:rPr lang="en-GB" sz="1500" dirty="0">
                <a:solidFill>
                  <a:schemeClr val="dk1"/>
                </a:solidFill>
                <a:latin typeface="Calibri"/>
                <a:ea typeface="Calibri"/>
                <a:cs typeface="Calibri"/>
                <a:sym typeface="Calibri"/>
              </a:rPr>
              <a:t>Emergence of new business models (product digitization, services sold, business processes delivery agents) </a:t>
            </a:r>
            <a:endParaRPr sz="1500" dirty="0">
              <a:solidFill>
                <a:schemeClr val="dk1"/>
              </a:solidFill>
              <a:latin typeface="Calibri"/>
              <a:ea typeface="Calibri"/>
              <a:cs typeface="Calibri"/>
              <a:sym typeface="Calibri"/>
            </a:endParaRPr>
          </a:p>
        </p:txBody>
      </p:sp>
      <p:sp>
        <p:nvSpPr>
          <p:cNvPr id="241" name="Google Shape;241;p34"/>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2" name="Google Shape;242;p34"/>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43" name="Google Shape;243;p34"/>
          <p:cNvPicPr preferRelativeResize="0"/>
          <p:nvPr/>
        </p:nvPicPr>
        <p:blipFill>
          <a:blip r:embed="rId3">
            <a:alphaModFix/>
          </a:blip>
          <a:stretch>
            <a:fillRect/>
          </a:stretch>
        </p:blipFill>
        <p:spPr>
          <a:xfrm>
            <a:off x="6389649" y="876882"/>
            <a:ext cx="2601950" cy="2134743"/>
          </a:xfrm>
          <a:prstGeom prst="rect">
            <a:avLst/>
          </a:prstGeom>
          <a:noFill/>
          <a:ln>
            <a:noFill/>
          </a:ln>
        </p:spPr>
      </p:pic>
      <p:sp>
        <p:nvSpPr>
          <p:cNvPr id="244" name="Google Shape;244;p34"/>
          <p:cNvSpPr txBox="1"/>
          <p:nvPr/>
        </p:nvSpPr>
        <p:spPr>
          <a:xfrm>
            <a:off x="7073700" y="1103507"/>
            <a:ext cx="13566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dirty="0">
                <a:solidFill>
                  <a:schemeClr val="lt2"/>
                </a:solidFill>
                <a:latin typeface="Calibri"/>
                <a:ea typeface="Calibri"/>
                <a:cs typeface="Calibri"/>
                <a:sym typeface="Calibri"/>
              </a:rPr>
              <a:t>Phase 1</a:t>
            </a:r>
            <a:endParaRPr sz="1600" b="1" dirty="0">
              <a:solidFill>
                <a:schemeClr val="lt2"/>
              </a:solidFill>
              <a:latin typeface="Calibri"/>
              <a:ea typeface="Calibri"/>
              <a:cs typeface="Calibri"/>
              <a:sym typeface="Calibri"/>
            </a:endParaRPr>
          </a:p>
        </p:txBody>
      </p:sp>
      <p:sp>
        <p:nvSpPr>
          <p:cNvPr id="245" name="Google Shape;245;p34"/>
          <p:cNvSpPr txBox="1"/>
          <p:nvPr/>
        </p:nvSpPr>
        <p:spPr>
          <a:xfrm>
            <a:off x="7066200" y="1759603"/>
            <a:ext cx="13566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dirty="0">
                <a:solidFill>
                  <a:srgbClr val="EFEFEF"/>
                </a:solidFill>
                <a:latin typeface="Calibri"/>
                <a:ea typeface="Calibri"/>
                <a:cs typeface="Calibri"/>
                <a:sym typeface="Calibri"/>
              </a:rPr>
              <a:t>Phase 2</a:t>
            </a:r>
            <a:endParaRPr sz="1600" b="1" dirty="0">
              <a:solidFill>
                <a:srgbClr val="EFEFEF"/>
              </a:solidFill>
              <a:latin typeface="Calibri"/>
              <a:ea typeface="Calibri"/>
              <a:cs typeface="Calibri"/>
              <a:sym typeface="Calibri"/>
            </a:endParaRPr>
          </a:p>
        </p:txBody>
      </p:sp>
      <p:sp>
        <p:nvSpPr>
          <p:cNvPr id="246" name="Google Shape;246;p34"/>
          <p:cNvSpPr txBox="1"/>
          <p:nvPr/>
        </p:nvSpPr>
        <p:spPr>
          <a:xfrm>
            <a:off x="7073700" y="2438032"/>
            <a:ext cx="13566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a:solidFill>
                  <a:schemeClr val="dk1"/>
                </a:solidFill>
                <a:latin typeface="Calibri"/>
                <a:ea typeface="Calibri"/>
                <a:cs typeface="Calibri"/>
                <a:sym typeface="Calibri"/>
              </a:rPr>
              <a:t>Phase 3</a:t>
            </a:r>
            <a:endParaRPr sz="1600" b="1">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7F8A8512-EA50-2466-FDD2-480C2BC2E6E5}"/>
              </a:ext>
            </a:extLst>
          </p:cNvPr>
          <p:cNvSpPr txBox="1"/>
          <p:nvPr/>
        </p:nvSpPr>
        <p:spPr>
          <a:xfrm>
            <a:off x="4451539" y="2993319"/>
            <a:ext cx="4692461" cy="1815882"/>
          </a:xfrm>
          <a:prstGeom prst="rect">
            <a:avLst/>
          </a:prstGeom>
          <a:noFill/>
          <a:ln w="28575">
            <a:solidFill>
              <a:schemeClr val="accent1"/>
            </a:solidFill>
          </a:ln>
        </p:spPr>
        <p:txBody>
          <a:bodyPr wrap="square">
            <a:spAutoFit/>
          </a:bodyPr>
          <a:lstStyle/>
          <a:p>
            <a:r>
              <a:rPr lang="en-US" dirty="0"/>
              <a:t>In the third phase of Information Systems (IS), the advent of global networks and the World Wide Web (WWW) overcame traditional IT limitations, making applications an integral part of business strategies. This phase also saw the development of alliances and collaborations beyond organizational and national boundaries, alongside the emergence of new business models driven by e-commerce and e-business trends.</a:t>
            </a:r>
            <a:endParaRPr lang="en-A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26"/>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ICT407 IT Governance</a:t>
            </a:r>
            <a:endParaRPr sz="700"/>
          </a:p>
        </p:txBody>
      </p:sp>
      <p:sp>
        <p:nvSpPr>
          <p:cNvPr id="148" name="Google Shape;148;p2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9" name="Google Shape;149;p2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0" name="Google Shape;150;p26"/>
          <p:cNvSpPr txBox="1"/>
          <p:nvPr/>
        </p:nvSpPr>
        <p:spPr>
          <a:xfrm>
            <a:off x="276950" y="986575"/>
            <a:ext cx="5739300" cy="346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500">
                <a:solidFill>
                  <a:schemeClr val="dk1"/>
                </a:solidFill>
                <a:latin typeface="Calibri"/>
                <a:ea typeface="Calibri"/>
                <a:cs typeface="Calibri"/>
                <a:sym typeface="Calibri"/>
              </a:rPr>
              <a:t>This is a foundational subject that addresses the core concepts, frameworks, and methods for IT Leaders such as IT Managers and Chief Information Officers, to support their organisations in creating and delivering business value with information and technology through business-IT alignment. Student will gain knowledge about benefit realisation, risk optimisation, and resource management for any business., The subject takes an enterprise wide, managerial perspective on how IT executives can facilitate the transition towards digital business and set and agenda for IT in larger organisations. Students will learn to analyse an organisation’s business model, and evaluate IT governance policies through the lens of policy frameworks. Students will apply their IT governance knowledge to design commercial strategies rapidly changing businesses. </a:t>
            </a:r>
            <a:endParaRPr sz="1500">
              <a:solidFill>
                <a:schemeClr val="dk1"/>
              </a:solidFill>
              <a:latin typeface="Calibri"/>
              <a:ea typeface="Calibri"/>
              <a:cs typeface="Calibri"/>
              <a:sym typeface="Calibri"/>
            </a:endParaRPr>
          </a:p>
        </p:txBody>
      </p:sp>
      <p:pic>
        <p:nvPicPr>
          <p:cNvPr id="151" name="Google Shape;151;p26"/>
          <p:cNvPicPr preferRelativeResize="0"/>
          <p:nvPr/>
        </p:nvPicPr>
        <p:blipFill>
          <a:blip r:embed="rId3">
            <a:alphaModFix/>
          </a:blip>
          <a:stretch>
            <a:fillRect/>
          </a:stretch>
        </p:blipFill>
        <p:spPr>
          <a:xfrm>
            <a:off x="6356600" y="836102"/>
            <a:ext cx="2482600" cy="1920250"/>
          </a:xfrm>
          <a:prstGeom prst="rect">
            <a:avLst/>
          </a:prstGeom>
          <a:noFill/>
          <a:ln>
            <a:noFill/>
          </a:ln>
        </p:spPr>
      </p:pic>
      <p:sp>
        <p:nvSpPr>
          <p:cNvPr id="152" name="Google Shape;152;p26"/>
          <p:cNvSpPr txBox="1"/>
          <p:nvPr/>
        </p:nvSpPr>
        <p:spPr>
          <a:xfrm>
            <a:off x="6566075" y="2678375"/>
            <a:ext cx="2192100" cy="1617900"/>
          </a:xfrm>
          <a:prstGeom prst="rect">
            <a:avLst/>
          </a:prstGeom>
          <a:solidFill>
            <a:srgbClr val="FFF2CC"/>
          </a:solid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Font typeface="Calibri"/>
              <a:buChar char="●"/>
            </a:pPr>
            <a:r>
              <a:rPr lang="en-GB" sz="1000">
                <a:solidFill>
                  <a:schemeClr val="dk1"/>
                </a:solidFill>
                <a:latin typeface="Calibri"/>
                <a:ea typeface="Calibri"/>
                <a:cs typeface="Calibri"/>
                <a:sym typeface="Calibri"/>
              </a:rPr>
              <a:t>Core Unit</a:t>
            </a:r>
            <a:endParaRPr sz="1000">
              <a:solidFill>
                <a:schemeClr val="dk1"/>
              </a:solidFill>
              <a:latin typeface="Calibri"/>
              <a:ea typeface="Calibri"/>
              <a:cs typeface="Calibri"/>
              <a:sym typeface="Calibri"/>
            </a:endParaRPr>
          </a:p>
          <a:p>
            <a:pPr marL="457200" lvl="0" indent="-292100" algn="l" rtl="0">
              <a:lnSpc>
                <a:spcPct val="115000"/>
              </a:lnSpc>
              <a:spcBef>
                <a:spcPts val="0"/>
              </a:spcBef>
              <a:spcAft>
                <a:spcPts val="0"/>
              </a:spcAft>
              <a:buClr>
                <a:schemeClr val="dk1"/>
              </a:buClr>
              <a:buSzPts val="1000"/>
              <a:buFont typeface="Calibri"/>
              <a:buChar char="●"/>
            </a:pPr>
            <a:r>
              <a:rPr lang="en-GB" sz="1000">
                <a:solidFill>
                  <a:schemeClr val="dk1"/>
                </a:solidFill>
                <a:latin typeface="Calibri"/>
                <a:ea typeface="Calibri"/>
                <a:cs typeface="Calibri"/>
                <a:sym typeface="Calibri"/>
              </a:rPr>
              <a:t>Master of IT</a:t>
            </a:r>
            <a:endParaRPr sz="1000">
              <a:solidFill>
                <a:schemeClr val="dk1"/>
              </a:solidFill>
              <a:latin typeface="Calibri"/>
              <a:ea typeface="Calibri"/>
              <a:cs typeface="Calibri"/>
              <a:sym typeface="Calibri"/>
            </a:endParaRPr>
          </a:p>
          <a:p>
            <a:pPr marL="457200" lvl="0" indent="-292100" algn="l" rtl="0">
              <a:lnSpc>
                <a:spcPct val="115000"/>
              </a:lnSpc>
              <a:spcBef>
                <a:spcPts val="0"/>
              </a:spcBef>
              <a:spcAft>
                <a:spcPts val="0"/>
              </a:spcAft>
              <a:buClr>
                <a:schemeClr val="dk1"/>
              </a:buClr>
              <a:buSzPts val="1000"/>
              <a:buFont typeface="Calibri"/>
              <a:buChar char="●"/>
            </a:pPr>
            <a:r>
              <a:rPr lang="en-GB" sz="1000">
                <a:solidFill>
                  <a:schemeClr val="dk1"/>
                </a:solidFill>
                <a:latin typeface="Calibri"/>
                <a:ea typeface="Calibri"/>
                <a:cs typeface="Calibri"/>
                <a:sym typeface="Calibri"/>
              </a:rPr>
              <a:t>1 Semester</a:t>
            </a:r>
            <a:endParaRPr sz="1000">
              <a:solidFill>
                <a:schemeClr val="dk1"/>
              </a:solidFill>
              <a:latin typeface="Calibri"/>
              <a:ea typeface="Calibri"/>
              <a:cs typeface="Calibri"/>
              <a:sym typeface="Calibri"/>
            </a:endParaRPr>
          </a:p>
          <a:p>
            <a:pPr marL="457200" lvl="0" indent="-292100" algn="l" rtl="0">
              <a:lnSpc>
                <a:spcPct val="115000"/>
              </a:lnSpc>
              <a:spcBef>
                <a:spcPts val="0"/>
              </a:spcBef>
              <a:spcAft>
                <a:spcPts val="0"/>
              </a:spcAft>
              <a:buClr>
                <a:schemeClr val="dk1"/>
              </a:buClr>
              <a:buSzPts val="1000"/>
              <a:buFont typeface="Calibri"/>
              <a:buChar char="●"/>
            </a:pPr>
            <a:r>
              <a:rPr lang="en-GB" sz="1000">
                <a:solidFill>
                  <a:schemeClr val="dk1"/>
                </a:solidFill>
                <a:latin typeface="Calibri"/>
                <a:ea typeface="Calibri"/>
                <a:cs typeface="Calibri"/>
                <a:sym typeface="Calibri"/>
              </a:rPr>
              <a:t>15 Credit Points</a:t>
            </a:r>
            <a:endParaRPr sz="1000">
              <a:solidFill>
                <a:schemeClr val="dk1"/>
              </a:solidFill>
              <a:latin typeface="Calibri"/>
              <a:ea typeface="Calibri"/>
              <a:cs typeface="Calibri"/>
              <a:sym typeface="Calibri"/>
            </a:endParaRPr>
          </a:p>
          <a:p>
            <a:pPr marL="457200" lvl="0" indent="-292100" algn="l" rtl="0">
              <a:lnSpc>
                <a:spcPct val="115000"/>
              </a:lnSpc>
              <a:spcBef>
                <a:spcPts val="0"/>
              </a:spcBef>
              <a:spcAft>
                <a:spcPts val="0"/>
              </a:spcAft>
              <a:buClr>
                <a:schemeClr val="dk1"/>
              </a:buClr>
              <a:buSzPts val="1000"/>
              <a:buFont typeface="Calibri"/>
              <a:buChar char="●"/>
            </a:pPr>
            <a:r>
              <a:rPr lang="en-GB" sz="1000">
                <a:solidFill>
                  <a:schemeClr val="dk1"/>
                </a:solidFill>
                <a:latin typeface="Calibri"/>
                <a:ea typeface="Calibri"/>
                <a:cs typeface="Calibri"/>
                <a:sym typeface="Calibri"/>
              </a:rPr>
              <a:t>Face-to-face</a:t>
            </a:r>
            <a:endParaRPr sz="1000">
              <a:solidFill>
                <a:schemeClr val="dk1"/>
              </a:solidFill>
              <a:latin typeface="Calibri"/>
              <a:ea typeface="Calibri"/>
              <a:cs typeface="Calibri"/>
              <a:sym typeface="Calibri"/>
            </a:endParaRPr>
          </a:p>
          <a:p>
            <a:pPr marL="457200" lvl="0" indent="-292100" algn="l" rtl="0">
              <a:lnSpc>
                <a:spcPct val="115000"/>
              </a:lnSpc>
              <a:spcBef>
                <a:spcPts val="0"/>
              </a:spcBef>
              <a:spcAft>
                <a:spcPts val="0"/>
              </a:spcAft>
              <a:buClr>
                <a:schemeClr val="dk1"/>
              </a:buClr>
              <a:buSzPts val="1000"/>
              <a:buFont typeface="Calibri"/>
              <a:buChar char="●"/>
            </a:pPr>
            <a:r>
              <a:rPr lang="en-GB" sz="1000">
                <a:solidFill>
                  <a:schemeClr val="dk1"/>
                </a:solidFill>
                <a:latin typeface="Calibri"/>
                <a:ea typeface="Calibri"/>
                <a:cs typeface="Calibri"/>
                <a:sym typeface="Calibri"/>
              </a:rPr>
              <a:t>10 hours (3 hours of lecturers, tutorials, labs and 7 hours of personal study)</a:t>
            </a:r>
            <a:endParaRPr sz="10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35"/>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2" name="Google Shape;252;p35"/>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53" name="Google Shape;253;p35"/>
          <p:cNvPicPr preferRelativeResize="0"/>
          <p:nvPr/>
        </p:nvPicPr>
        <p:blipFill>
          <a:blip r:embed="rId3">
            <a:alphaModFix/>
          </a:blip>
          <a:stretch>
            <a:fillRect/>
          </a:stretch>
        </p:blipFill>
        <p:spPr>
          <a:xfrm>
            <a:off x="0" y="1"/>
            <a:ext cx="7159083" cy="3468028"/>
          </a:xfrm>
          <a:prstGeom prst="rect">
            <a:avLst/>
          </a:prstGeom>
          <a:noFill/>
          <a:ln>
            <a:noFill/>
          </a:ln>
        </p:spPr>
      </p:pic>
      <p:sp>
        <p:nvSpPr>
          <p:cNvPr id="3" name="TextBox 2">
            <a:extLst>
              <a:ext uri="{FF2B5EF4-FFF2-40B4-BE49-F238E27FC236}">
                <a16:creationId xmlns:a16="http://schemas.microsoft.com/office/drawing/2014/main" id="{6A94F9D2-8392-96E7-583F-B102816D3C01}"/>
              </a:ext>
            </a:extLst>
          </p:cNvPr>
          <p:cNvSpPr txBox="1"/>
          <p:nvPr/>
        </p:nvSpPr>
        <p:spPr>
          <a:xfrm>
            <a:off x="-1" y="3357075"/>
            <a:ext cx="9144001" cy="1477328"/>
          </a:xfrm>
          <a:prstGeom prst="rect">
            <a:avLst/>
          </a:prstGeom>
          <a:noFill/>
          <a:ln w="28575">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The diagram illustrates the evolution of Information Technology (IT) from the 1960s to the 2010s, showing increasing penetration and embedding of IT within organizations through three distinct phases. Phase I involved mainframes and time-sharing systems, Phase II introduced distributed and internet computing, and Phase III saw the rise of mobile computing, corporate portals, and advanced technologies like AI and big data.</a:t>
            </a:r>
            <a:endParaRPr lang="en-AU" sz="1800" dirty="0">
              <a:latin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6"/>
          <p:cNvPicPr preferRelativeResize="0"/>
          <p:nvPr/>
        </p:nvPicPr>
        <p:blipFill>
          <a:blip r:embed="rId3">
            <a:alphaModFix/>
          </a:blip>
          <a:stretch>
            <a:fillRect/>
          </a:stretch>
        </p:blipFill>
        <p:spPr>
          <a:xfrm>
            <a:off x="4908462" y="0"/>
            <a:ext cx="4235538" cy="4838700"/>
          </a:xfrm>
          <a:prstGeom prst="rect">
            <a:avLst/>
          </a:prstGeom>
          <a:noFill/>
          <a:ln>
            <a:noFill/>
          </a:ln>
        </p:spPr>
      </p:pic>
      <p:sp>
        <p:nvSpPr>
          <p:cNvPr id="259" name="Google Shape;259;p36"/>
          <p:cNvSpPr/>
          <p:nvPr/>
        </p:nvSpPr>
        <p:spPr>
          <a:xfrm>
            <a:off x="0" y="50429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0" name="Google Shape;260;p36"/>
          <p:cNvSpPr txBox="1"/>
          <p:nvPr/>
        </p:nvSpPr>
        <p:spPr>
          <a:xfrm>
            <a:off x="6278391" y="4699050"/>
            <a:ext cx="23304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dk1"/>
                </a:solidFill>
                <a:latin typeface="Calibri"/>
                <a:ea typeface="Calibri"/>
                <a:cs typeface="Calibri"/>
                <a:sym typeface="Calibri"/>
              </a:rPr>
              <a:t>Source: </a:t>
            </a:r>
            <a:r>
              <a:rPr lang="en-GB" sz="1600" dirty="0" err="1">
                <a:solidFill>
                  <a:schemeClr val="dk1"/>
                </a:solidFill>
                <a:latin typeface="Calibri"/>
                <a:ea typeface="Calibri"/>
                <a:cs typeface="Calibri"/>
                <a:sym typeface="Calibri"/>
              </a:rPr>
              <a:t>Galliers</a:t>
            </a:r>
            <a:r>
              <a:rPr lang="en-GB" sz="1600" dirty="0">
                <a:solidFill>
                  <a:schemeClr val="dk1"/>
                </a:solidFill>
                <a:latin typeface="Calibri"/>
                <a:ea typeface="Calibri"/>
                <a:cs typeface="Calibri"/>
                <a:sym typeface="Calibri"/>
              </a:rPr>
              <a:t> (2006)</a:t>
            </a:r>
            <a:endParaRPr sz="1600" dirty="0">
              <a:solidFill>
                <a:schemeClr val="dk1"/>
              </a:solidFill>
              <a:latin typeface="Calibri"/>
              <a:ea typeface="Calibri"/>
              <a:cs typeface="Calibri"/>
              <a:sym typeface="Calibri"/>
            </a:endParaRPr>
          </a:p>
        </p:txBody>
      </p:sp>
      <p:sp>
        <p:nvSpPr>
          <p:cNvPr id="261" name="Google Shape;261;p36"/>
          <p:cNvSpPr txBox="1"/>
          <p:nvPr/>
        </p:nvSpPr>
        <p:spPr>
          <a:xfrm>
            <a:off x="0" y="1"/>
            <a:ext cx="4908462" cy="8809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solidFill>
                  <a:schemeClr val="dk1"/>
                </a:solidFill>
                <a:latin typeface="Calibri"/>
                <a:ea typeface="Calibri"/>
                <a:cs typeface="Calibri"/>
                <a:sym typeface="Calibri"/>
              </a:rPr>
              <a:t>A Systemic View of the Company and the Environment</a:t>
            </a:r>
            <a:endParaRPr sz="2400" b="1" dirty="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32C35B77-4A44-4CCF-76F7-AD30C6808204}"/>
              </a:ext>
            </a:extLst>
          </p:cNvPr>
          <p:cNvSpPr txBox="1"/>
          <p:nvPr/>
        </p:nvSpPr>
        <p:spPr>
          <a:xfrm>
            <a:off x="0" y="1043998"/>
            <a:ext cx="4908462" cy="3970318"/>
          </a:xfrm>
          <a:prstGeom prst="rect">
            <a:avLst/>
          </a:prstGeom>
          <a:noFill/>
          <a:ln w="28575">
            <a:solidFill>
              <a:schemeClr val="accent1"/>
            </a:solidFill>
          </a:ln>
        </p:spPr>
        <p:txBody>
          <a:bodyPr wrap="square">
            <a:spAutoFit/>
          </a:bodyPr>
          <a:lstStyle/>
          <a:p>
            <a:r>
              <a:rPr lang="en-US" sz="2100" dirty="0">
                <a:latin typeface="Calibri" panose="020F0502020204030204" pitchFamily="34" charset="0"/>
                <a:cs typeface="Calibri" panose="020F0502020204030204" pitchFamily="34" charset="0"/>
              </a:rPr>
              <a:t>This diagram illustrates a systemic view of a company and its environment, highlighting the interconnectedness between various external factors such as politics, competitiveness, technologies, and customer demand, and internal enterprise components including suppliers, partners, banks, and project teams. Central to this system is the flow of information, which supports monitoring, decision-making, and operational processes within the organization.</a:t>
            </a:r>
            <a:endParaRPr lang="en-AU" sz="2100" dirty="0">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37"/>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Information System Concept </a:t>
            </a:r>
            <a:endParaRPr sz="700"/>
          </a:p>
        </p:txBody>
      </p:sp>
      <p:sp>
        <p:nvSpPr>
          <p:cNvPr id="267" name="Google Shape;267;p37"/>
          <p:cNvSpPr txBox="1"/>
          <p:nvPr/>
        </p:nvSpPr>
        <p:spPr>
          <a:xfrm>
            <a:off x="-94649" y="947653"/>
            <a:ext cx="4374600" cy="36789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300"/>
              </a:spcBef>
              <a:spcAft>
                <a:spcPts val="0"/>
              </a:spcAft>
              <a:buClr>
                <a:schemeClr val="dk1"/>
              </a:buClr>
              <a:buSzPts val="2000"/>
              <a:buFont typeface="Calibri"/>
              <a:buChar char="●"/>
            </a:pPr>
            <a:r>
              <a:rPr lang="en-GB" sz="2000" dirty="0">
                <a:solidFill>
                  <a:schemeClr val="dk1"/>
                </a:solidFill>
                <a:latin typeface="Calibri"/>
                <a:ea typeface="Calibri"/>
                <a:cs typeface="Calibri"/>
                <a:sym typeface="Calibri"/>
              </a:rPr>
              <a:t>The information system is the </a:t>
            </a:r>
            <a:r>
              <a:rPr lang="en-GB" sz="2000" b="1" dirty="0">
                <a:solidFill>
                  <a:schemeClr val="dk1"/>
                </a:solidFill>
                <a:latin typeface="Calibri"/>
                <a:ea typeface="Calibri"/>
                <a:cs typeface="Calibri"/>
                <a:sym typeface="Calibri"/>
              </a:rPr>
              <a:t>company’s nervous system</a:t>
            </a:r>
            <a:r>
              <a:rPr lang="en-GB" sz="2000" dirty="0">
                <a:solidFill>
                  <a:schemeClr val="dk1"/>
                </a:solidFill>
                <a:latin typeface="Calibri"/>
                <a:ea typeface="Calibri"/>
                <a:cs typeface="Calibri"/>
                <a:sym typeface="Calibri"/>
              </a:rPr>
              <a:t>. </a:t>
            </a:r>
            <a:endParaRPr sz="2000" dirty="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dirty="0">
                <a:solidFill>
                  <a:schemeClr val="dk1"/>
                </a:solidFill>
                <a:latin typeface="Calibri"/>
                <a:ea typeface="Calibri"/>
                <a:cs typeface="Calibri"/>
                <a:sym typeface="Calibri"/>
              </a:rPr>
              <a:t>The heart of its processes and strategy.</a:t>
            </a:r>
            <a:endParaRPr sz="2000" dirty="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dirty="0">
                <a:solidFill>
                  <a:schemeClr val="dk1"/>
                </a:solidFill>
                <a:latin typeface="Calibri"/>
                <a:ea typeface="Calibri"/>
                <a:cs typeface="Calibri"/>
                <a:sym typeface="Calibri"/>
              </a:rPr>
              <a:t>An effective way of connecting people, capitalise collective knowledge.</a:t>
            </a:r>
            <a:endParaRPr sz="2000" dirty="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dirty="0">
                <a:solidFill>
                  <a:schemeClr val="dk1"/>
                </a:solidFill>
                <a:latin typeface="Calibri"/>
                <a:ea typeface="Calibri"/>
                <a:cs typeface="Calibri"/>
                <a:sym typeface="Calibri"/>
              </a:rPr>
              <a:t>Enabler for decision makers to decide a suitable action at the right time.</a:t>
            </a:r>
            <a:endParaRPr sz="2000" dirty="0">
              <a:solidFill>
                <a:schemeClr val="dk1"/>
              </a:solidFill>
              <a:latin typeface="Calibri"/>
              <a:ea typeface="Calibri"/>
              <a:cs typeface="Calibri"/>
              <a:sym typeface="Calibri"/>
            </a:endParaRPr>
          </a:p>
        </p:txBody>
      </p:sp>
      <p:sp>
        <p:nvSpPr>
          <p:cNvPr id="268" name="Google Shape;268;p37"/>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9" name="Google Shape;269;p37"/>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70" name="Google Shape;270;p37"/>
          <p:cNvPicPr preferRelativeResize="0"/>
          <p:nvPr/>
        </p:nvPicPr>
        <p:blipFill>
          <a:blip r:embed="rId3">
            <a:alphaModFix/>
          </a:blip>
          <a:stretch>
            <a:fillRect/>
          </a:stretch>
        </p:blipFill>
        <p:spPr>
          <a:xfrm>
            <a:off x="4964951" y="832263"/>
            <a:ext cx="3494048" cy="2066927"/>
          </a:xfrm>
          <a:prstGeom prst="rect">
            <a:avLst/>
          </a:prstGeom>
          <a:noFill/>
          <a:ln>
            <a:noFill/>
          </a:ln>
        </p:spPr>
      </p:pic>
      <p:sp>
        <p:nvSpPr>
          <p:cNvPr id="3" name="TextBox 2">
            <a:extLst>
              <a:ext uri="{FF2B5EF4-FFF2-40B4-BE49-F238E27FC236}">
                <a16:creationId xmlns:a16="http://schemas.microsoft.com/office/drawing/2014/main" id="{B37CB9EB-A078-430D-3BFC-7F5DF9E77E61}"/>
              </a:ext>
            </a:extLst>
          </p:cNvPr>
          <p:cNvSpPr txBox="1"/>
          <p:nvPr/>
        </p:nvSpPr>
        <p:spPr>
          <a:xfrm>
            <a:off x="4279951" y="2917893"/>
            <a:ext cx="4864049" cy="1923604"/>
          </a:xfrm>
          <a:prstGeom prst="rect">
            <a:avLst/>
          </a:prstGeom>
          <a:noFill/>
          <a:ln w="28575">
            <a:solidFill>
              <a:schemeClr val="accent1"/>
            </a:solidFill>
          </a:ln>
        </p:spPr>
        <p:txBody>
          <a:bodyPr wrap="square">
            <a:spAutoFit/>
          </a:bodyPr>
          <a:lstStyle/>
          <a:p>
            <a:r>
              <a:rPr lang="en-US" sz="1700" dirty="0">
                <a:latin typeface="Calibri" panose="020F0502020204030204" pitchFamily="34" charset="0"/>
                <a:cs typeface="Calibri" panose="020F0502020204030204" pitchFamily="34" charset="0"/>
              </a:rPr>
              <a:t>The information system functions as the company's nervous system, central to its processes and strategy. It effectively connects people, capitalizes on collective knowledge, and enables decision-makers to take appropriate actions at the right time by facilitating information acquisition, storage, processing, and sharing.</a:t>
            </a:r>
            <a:endParaRPr lang="en-AU" sz="1700" dirty="0">
              <a:latin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
        <p:cNvGrpSpPr/>
        <p:nvPr/>
      </p:nvGrpSpPr>
      <p:grpSpPr>
        <a:xfrm>
          <a:off x="0" y="0"/>
          <a:ext cx="0" cy="0"/>
          <a:chOff x="0" y="0"/>
          <a:chExt cx="0" cy="0"/>
        </a:xfrm>
      </p:grpSpPr>
      <p:sp>
        <p:nvSpPr>
          <p:cNvPr id="276" name="Google Shape;276;p3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Information System Resources</a:t>
            </a:r>
            <a:endParaRPr sz="700"/>
          </a:p>
        </p:txBody>
      </p:sp>
      <p:sp>
        <p:nvSpPr>
          <p:cNvPr id="277" name="Google Shape;277;p38"/>
          <p:cNvSpPr txBox="1"/>
          <p:nvPr/>
        </p:nvSpPr>
        <p:spPr>
          <a:xfrm>
            <a:off x="-1" y="969000"/>
            <a:ext cx="4572001" cy="393951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300"/>
              </a:spcBef>
              <a:spcAft>
                <a:spcPts val="0"/>
              </a:spcAft>
              <a:buClr>
                <a:schemeClr val="dk1"/>
              </a:buClr>
              <a:buSzPts val="2100"/>
              <a:buFont typeface="Calibri"/>
              <a:buChar char="●"/>
            </a:pPr>
            <a:r>
              <a:rPr lang="en-GB" sz="2100" b="1" dirty="0">
                <a:solidFill>
                  <a:schemeClr val="dk1"/>
                </a:solidFill>
                <a:latin typeface="Calibri"/>
                <a:ea typeface="Calibri"/>
                <a:cs typeface="Calibri"/>
                <a:sym typeface="Calibri"/>
              </a:rPr>
              <a:t>People: </a:t>
            </a:r>
            <a:r>
              <a:rPr lang="en-GB" sz="2100" dirty="0">
                <a:solidFill>
                  <a:schemeClr val="dk1"/>
                </a:solidFill>
                <a:latin typeface="Calibri"/>
                <a:ea typeface="Calibri"/>
                <a:cs typeface="Calibri"/>
                <a:sym typeface="Calibri"/>
              </a:rPr>
              <a:t>Users and Developers</a:t>
            </a:r>
            <a:endParaRPr sz="2100" dirty="0">
              <a:solidFill>
                <a:schemeClr val="dk1"/>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Font typeface="Calibri"/>
              <a:buChar char="●"/>
            </a:pPr>
            <a:r>
              <a:rPr lang="en-GB" sz="2100" b="1" dirty="0">
                <a:solidFill>
                  <a:schemeClr val="dk1"/>
                </a:solidFill>
                <a:latin typeface="Calibri"/>
                <a:ea typeface="Calibri"/>
                <a:cs typeface="Calibri"/>
                <a:sym typeface="Calibri"/>
              </a:rPr>
              <a:t>Data: </a:t>
            </a:r>
            <a:r>
              <a:rPr lang="en-GB" sz="2100" dirty="0">
                <a:solidFill>
                  <a:schemeClr val="dk1"/>
                </a:solidFill>
                <a:latin typeface="Calibri"/>
                <a:ea typeface="Calibri"/>
                <a:cs typeface="Calibri"/>
                <a:sym typeface="Calibri"/>
              </a:rPr>
              <a:t>Knowledge and Models</a:t>
            </a:r>
            <a:endParaRPr sz="2100" dirty="0">
              <a:solidFill>
                <a:schemeClr val="dk1"/>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Font typeface="Calibri"/>
              <a:buChar char="●"/>
            </a:pPr>
            <a:r>
              <a:rPr lang="en-GB" sz="2100" b="1" dirty="0">
                <a:solidFill>
                  <a:schemeClr val="dk1"/>
                </a:solidFill>
                <a:latin typeface="Calibri"/>
                <a:ea typeface="Calibri"/>
                <a:cs typeface="Calibri"/>
                <a:sym typeface="Calibri"/>
              </a:rPr>
              <a:t>Equipment: </a:t>
            </a:r>
            <a:r>
              <a:rPr lang="en-GB" sz="2100" dirty="0">
                <a:solidFill>
                  <a:schemeClr val="dk1"/>
                </a:solidFill>
                <a:latin typeface="Calibri"/>
                <a:ea typeface="Calibri"/>
                <a:cs typeface="Calibri"/>
                <a:sym typeface="Calibri"/>
              </a:rPr>
              <a:t>Computer Machines and Supports</a:t>
            </a:r>
            <a:endParaRPr sz="2100" dirty="0">
              <a:solidFill>
                <a:schemeClr val="dk1"/>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Font typeface="Calibri"/>
              <a:buChar char="●"/>
            </a:pPr>
            <a:r>
              <a:rPr lang="en-GB" sz="2100" b="1" dirty="0">
                <a:solidFill>
                  <a:schemeClr val="dk1"/>
                </a:solidFill>
                <a:latin typeface="Calibri"/>
                <a:ea typeface="Calibri"/>
                <a:cs typeface="Calibri"/>
                <a:sym typeface="Calibri"/>
              </a:rPr>
              <a:t>Software and Procedures: </a:t>
            </a:r>
            <a:r>
              <a:rPr lang="en-GB" sz="2100" dirty="0">
                <a:solidFill>
                  <a:schemeClr val="dk1"/>
                </a:solidFill>
                <a:latin typeface="Calibri"/>
                <a:ea typeface="Calibri"/>
                <a:cs typeface="Calibri"/>
                <a:sym typeface="Calibri"/>
              </a:rPr>
              <a:t>Data Processing Program, allowing some functions such as: acquisition, processing, storage and communication of information in various forms in an organisation</a:t>
            </a:r>
            <a:endParaRPr sz="2100" dirty="0">
              <a:solidFill>
                <a:schemeClr val="dk1"/>
              </a:solidFill>
              <a:latin typeface="Calibri"/>
              <a:ea typeface="Calibri"/>
              <a:cs typeface="Calibri"/>
              <a:sym typeface="Calibri"/>
            </a:endParaRPr>
          </a:p>
        </p:txBody>
      </p:sp>
      <p:sp>
        <p:nvSpPr>
          <p:cNvPr id="278" name="Google Shape;278;p3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9" name="Google Shape;279;p3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81" name="Google Shape;281;p38"/>
          <p:cNvPicPr preferRelativeResize="0"/>
          <p:nvPr/>
        </p:nvPicPr>
        <p:blipFill>
          <a:blip r:embed="rId3">
            <a:alphaModFix/>
          </a:blip>
          <a:stretch>
            <a:fillRect/>
          </a:stretch>
        </p:blipFill>
        <p:spPr>
          <a:xfrm>
            <a:off x="6503850" y="2252"/>
            <a:ext cx="2640150" cy="2521798"/>
          </a:xfrm>
          <a:prstGeom prst="rect">
            <a:avLst/>
          </a:prstGeom>
          <a:noFill/>
          <a:ln>
            <a:noFill/>
          </a:ln>
        </p:spPr>
      </p:pic>
      <p:sp>
        <p:nvSpPr>
          <p:cNvPr id="5" name="TextBox 4">
            <a:extLst>
              <a:ext uri="{FF2B5EF4-FFF2-40B4-BE49-F238E27FC236}">
                <a16:creationId xmlns:a16="http://schemas.microsoft.com/office/drawing/2014/main" id="{423B28D7-5591-1B5E-4C66-3EC9441DB972}"/>
              </a:ext>
            </a:extLst>
          </p:cNvPr>
          <p:cNvSpPr txBox="1"/>
          <p:nvPr/>
        </p:nvSpPr>
        <p:spPr>
          <a:xfrm>
            <a:off x="4572000" y="2552886"/>
            <a:ext cx="4577574" cy="2185214"/>
          </a:xfrm>
          <a:prstGeom prst="rect">
            <a:avLst/>
          </a:prstGeom>
          <a:noFill/>
          <a:ln w="28575">
            <a:solidFill>
              <a:schemeClr val="accent1"/>
            </a:solidFill>
          </a:ln>
        </p:spPr>
        <p:txBody>
          <a:bodyPr wrap="square">
            <a:spAutoFit/>
          </a:bodyPr>
          <a:lstStyle/>
          <a:p>
            <a:r>
              <a:rPr lang="en-US" sz="1700" dirty="0">
                <a:latin typeface="Calibri" panose="020F0502020204030204" pitchFamily="34" charset="0"/>
                <a:cs typeface="Calibri" panose="020F0502020204030204" pitchFamily="34" charset="0"/>
              </a:rPr>
              <a:t>Information System Resources include people (users and developers), data (knowledge and models), equipment (computer machines and supports), and software and procedures (data processing programs). These resources facilitate various functions such as the acquisition, processing, storage, and communication of information within an organization.</a:t>
            </a:r>
            <a:endParaRPr lang="en-AU" sz="1700" dirty="0">
              <a:latin typeface="Calibri" panose="020F0502020204030204" pitchFamily="34" charset="0"/>
              <a:cs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39"/>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Systemic View of Information System</a:t>
            </a:r>
            <a:endParaRPr sz="700"/>
          </a:p>
        </p:txBody>
      </p:sp>
      <p:sp>
        <p:nvSpPr>
          <p:cNvPr id="287" name="Google Shape;287;p3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8" name="Google Shape;288;p3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89" name="Google Shape;289;p39"/>
          <p:cNvPicPr preferRelativeResize="0"/>
          <p:nvPr/>
        </p:nvPicPr>
        <p:blipFill>
          <a:blip r:embed="rId3">
            <a:alphaModFix/>
          </a:blip>
          <a:stretch>
            <a:fillRect/>
          </a:stretch>
        </p:blipFill>
        <p:spPr>
          <a:xfrm>
            <a:off x="349650" y="925008"/>
            <a:ext cx="3653638" cy="3267851"/>
          </a:xfrm>
          <a:prstGeom prst="rect">
            <a:avLst/>
          </a:prstGeom>
          <a:noFill/>
          <a:ln>
            <a:noFill/>
          </a:ln>
        </p:spPr>
      </p:pic>
      <p:sp>
        <p:nvSpPr>
          <p:cNvPr id="290" name="Google Shape;290;p39"/>
          <p:cNvSpPr txBox="1"/>
          <p:nvPr/>
        </p:nvSpPr>
        <p:spPr>
          <a:xfrm>
            <a:off x="4003288" y="1021265"/>
            <a:ext cx="5140712" cy="176583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GB" sz="1700" dirty="0">
                <a:solidFill>
                  <a:schemeClr val="dk1"/>
                </a:solidFill>
              </a:rPr>
              <a:t>An organisation is defined as the composition of three systems: </a:t>
            </a:r>
            <a:endParaRPr sz="1700" dirty="0">
              <a:solidFill>
                <a:schemeClr val="dk1"/>
              </a:solidFill>
            </a:endParaRPr>
          </a:p>
          <a:p>
            <a:pPr marL="457200" lvl="0" indent="-355600" algn="l" rtl="0">
              <a:lnSpc>
                <a:spcPct val="115000"/>
              </a:lnSpc>
              <a:spcBef>
                <a:spcPts val="300"/>
              </a:spcBef>
              <a:spcAft>
                <a:spcPts val="0"/>
              </a:spcAft>
              <a:buClr>
                <a:schemeClr val="dk1"/>
              </a:buClr>
              <a:buSzPts val="2000"/>
              <a:buAutoNum type="arabicPeriod"/>
            </a:pPr>
            <a:r>
              <a:rPr lang="en-GB" sz="1700" b="1" dirty="0">
                <a:solidFill>
                  <a:schemeClr val="dk1"/>
                </a:solidFill>
              </a:rPr>
              <a:t>Operating System</a:t>
            </a:r>
            <a:endParaRPr sz="1700" b="1"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1700" b="1" dirty="0">
                <a:solidFill>
                  <a:schemeClr val="dk1"/>
                </a:solidFill>
              </a:rPr>
              <a:t>Decision Making or Piloting System</a:t>
            </a:r>
            <a:endParaRPr sz="1700" b="1"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1700" b="1" dirty="0">
                <a:solidFill>
                  <a:schemeClr val="dk1"/>
                </a:solidFill>
              </a:rPr>
              <a:t>Information System</a:t>
            </a:r>
            <a:endParaRPr sz="1700" b="1" dirty="0">
              <a:solidFill>
                <a:schemeClr val="dk1"/>
              </a:solidFill>
            </a:endParaRPr>
          </a:p>
        </p:txBody>
      </p:sp>
      <p:sp>
        <p:nvSpPr>
          <p:cNvPr id="3" name="TextBox 2">
            <a:extLst>
              <a:ext uri="{FF2B5EF4-FFF2-40B4-BE49-F238E27FC236}">
                <a16:creationId xmlns:a16="http://schemas.microsoft.com/office/drawing/2014/main" id="{8F591CA4-4AB4-0AF5-8065-F67A6D2B9F42}"/>
              </a:ext>
            </a:extLst>
          </p:cNvPr>
          <p:cNvSpPr txBox="1"/>
          <p:nvPr/>
        </p:nvSpPr>
        <p:spPr>
          <a:xfrm>
            <a:off x="3995511" y="2717392"/>
            <a:ext cx="5148489" cy="2031325"/>
          </a:xfrm>
          <a:prstGeom prst="rect">
            <a:avLst/>
          </a:prstGeom>
          <a:noFill/>
          <a:ln w="28575">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An organization is composed of three interrelated systems: the Operating System, the Decision Making or Piloting System, and the Information System. These systems work together to process, store, and utilize information for effective decision-making and operational efficiency within the organizational environment.</a:t>
            </a:r>
            <a:endParaRPr lang="en-AU" sz="1800" dirty="0">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95"/>
        <p:cNvGrpSpPr/>
        <p:nvPr/>
      </p:nvGrpSpPr>
      <p:grpSpPr>
        <a:xfrm>
          <a:off x="0" y="0"/>
          <a:ext cx="0" cy="0"/>
          <a:chOff x="0" y="0"/>
          <a:chExt cx="0" cy="0"/>
        </a:xfrm>
      </p:grpSpPr>
      <p:grpSp>
        <p:nvGrpSpPr>
          <p:cNvPr id="296" name="Google Shape;296;p40"/>
          <p:cNvGrpSpPr/>
          <p:nvPr/>
        </p:nvGrpSpPr>
        <p:grpSpPr>
          <a:xfrm>
            <a:off x="2641657" y="-1464041"/>
            <a:ext cx="12747509" cy="5765149"/>
            <a:chOff x="0" y="-38100"/>
            <a:chExt cx="546592" cy="247200"/>
          </a:xfrm>
        </p:grpSpPr>
        <p:sp>
          <p:nvSpPr>
            <p:cNvPr id="297" name="Google Shape;297;p40"/>
            <p:cNvSpPr/>
            <p:nvPr/>
          </p:nvSpPr>
          <p:spPr>
            <a:xfrm>
              <a:off x="0" y="0"/>
              <a:ext cx="546592" cy="209084"/>
            </a:xfrm>
            <a:custGeom>
              <a:avLst/>
              <a:gdLst/>
              <a:ahLst/>
              <a:cxnLst/>
              <a:rect l="l" t="t" r="r" b="b"/>
              <a:pathLst>
                <a:path w="546592" h="209084" extrusionOk="0">
                  <a:moveTo>
                    <a:pt x="343392" y="0"/>
                  </a:moveTo>
                  <a:lnTo>
                    <a:pt x="0" y="0"/>
                  </a:lnTo>
                  <a:lnTo>
                    <a:pt x="203200" y="209084"/>
                  </a:lnTo>
                  <a:lnTo>
                    <a:pt x="546592" y="209084"/>
                  </a:lnTo>
                  <a:lnTo>
                    <a:pt x="343392" y="0"/>
                  </a:lnTo>
                  <a:close/>
                </a:path>
              </a:pathLst>
            </a:custGeom>
            <a:solidFill>
              <a:srgbClr val="F1C232"/>
            </a:solidFill>
            <a:ln>
              <a:noFill/>
            </a:ln>
          </p:spPr>
          <p:txBody>
            <a:bodyPr/>
            <a:lstStyle/>
            <a:p>
              <a:endParaRPr lang="en-AU"/>
            </a:p>
          </p:txBody>
        </p:sp>
        <p:sp>
          <p:nvSpPr>
            <p:cNvPr id="298" name="Google Shape;298;p40"/>
            <p:cNvSpPr txBox="1"/>
            <p:nvPr/>
          </p:nvSpPr>
          <p:spPr>
            <a:xfrm>
              <a:off x="101600" y="-38100"/>
              <a:ext cx="343500" cy="247200"/>
            </a:xfrm>
            <a:prstGeom prst="rect">
              <a:avLst/>
            </a:prstGeom>
            <a:solidFill>
              <a:srgbClr val="F1C232"/>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9" name="Google Shape;299;p40"/>
          <p:cNvGrpSpPr/>
          <p:nvPr/>
        </p:nvGrpSpPr>
        <p:grpSpPr>
          <a:xfrm>
            <a:off x="1067335" y="-1776756"/>
            <a:ext cx="4511772" cy="2744365"/>
            <a:chOff x="0" y="-38100"/>
            <a:chExt cx="406400" cy="247200"/>
          </a:xfrm>
        </p:grpSpPr>
        <p:sp>
          <p:nvSpPr>
            <p:cNvPr id="300" name="Google Shape;300;p40"/>
            <p:cNvSpPr/>
            <p:nvPr/>
          </p:nvSpPr>
          <p:spPr>
            <a:xfrm>
              <a:off x="0" y="0"/>
              <a:ext cx="406400" cy="209084"/>
            </a:xfrm>
            <a:custGeom>
              <a:avLst/>
              <a:gdLst/>
              <a:ahLst/>
              <a:cxnLst/>
              <a:rect l="l" t="t" r="r" b="b"/>
              <a:pathLst>
                <a:path w="406400" h="209084" extrusionOk="0">
                  <a:moveTo>
                    <a:pt x="203200" y="0"/>
                  </a:moveTo>
                  <a:lnTo>
                    <a:pt x="0" y="0"/>
                  </a:lnTo>
                  <a:lnTo>
                    <a:pt x="203200" y="209084"/>
                  </a:lnTo>
                  <a:lnTo>
                    <a:pt x="406400" y="209084"/>
                  </a:lnTo>
                  <a:lnTo>
                    <a:pt x="203200" y="0"/>
                  </a:lnTo>
                  <a:close/>
                </a:path>
              </a:pathLst>
            </a:custGeom>
            <a:solidFill>
              <a:srgbClr val="000061"/>
            </a:solidFill>
            <a:ln>
              <a:noFill/>
            </a:ln>
          </p:spPr>
          <p:txBody>
            <a:bodyPr/>
            <a:lstStyle/>
            <a:p>
              <a:endParaRPr lang="en-AU"/>
            </a:p>
          </p:txBody>
        </p:sp>
        <p:sp>
          <p:nvSpPr>
            <p:cNvPr id="301" name="Google Shape;301;p40"/>
            <p:cNvSpPr txBox="1"/>
            <p:nvPr/>
          </p:nvSpPr>
          <p:spPr>
            <a:xfrm>
              <a:off x="101600" y="-38100"/>
              <a:ext cx="2031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2" name="Google Shape;302;p40"/>
          <p:cNvSpPr/>
          <p:nvPr/>
        </p:nvSpPr>
        <p:spPr>
          <a:xfrm>
            <a:off x="2889124" y="0"/>
            <a:ext cx="7250733" cy="3995395"/>
          </a:xfrm>
          <a:custGeom>
            <a:avLst/>
            <a:gdLst/>
            <a:ahLst/>
            <a:cxnLst/>
            <a:rect l="l" t="t" r="r" b="b"/>
            <a:pathLst>
              <a:path w="28158185" h="15516098" extrusionOk="0">
                <a:moveTo>
                  <a:pt x="0" y="0"/>
                </a:moveTo>
                <a:lnTo>
                  <a:pt x="15024354" y="15516098"/>
                </a:lnTo>
                <a:lnTo>
                  <a:pt x="28158185" y="15516098"/>
                </a:lnTo>
                <a:lnTo>
                  <a:pt x="28158185" y="0"/>
                </a:lnTo>
                <a:close/>
              </a:path>
            </a:pathLst>
          </a:custGeom>
          <a:blipFill rotWithShape="1">
            <a:blip r:embed="rId3">
              <a:alphaModFix/>
            </a:blip>
            <a:stretch>
              <a:fillRect l="-25128" r="-9269"/>
            </a:stretch>
          </a:blipFill>
          <a:ln>
            <a:noFill/>
          </a:ln>
        </p:spPr>
        <p:txBody>
          <a:bodyPr/>
          <a:lstStyle/>
          <a:p>
            <a:endParaRPr lang="en-AU"/>
          </a:p>
        </p:txBody>
      </p:sp>
      <p:sp>
        <p:nvSpPr>
          <p:cNvPr id="303" name="Google Shape;303;p40"/>
          <p:cNvSpPr txBox="1"/>
          <p:nvPr/>
        </p:nvSpPr>
        <p:spPr>
          <a:xfrm>
            <a:off x="385975" y="1957300"/>
            <a:ext cx="4185900" cy="1145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GB" sz="3100" b="1">
                <a:solidFill>
                  <a:srgbClr val="0151AF"/>
                </a:solidFill>
                <a:latin typeface="Ubuntu"/>
                <a:ea typeface="Ubuntu"/>
                <a:cs typeface="Ubuntu"/>
                <a:sym typeface="Ubuntu"/>
              </a:rPr>
              <a:t>Enterprise Information System (EIS)</a:t>
            </a:r>
            <a:endParaRPr sz="900"/>
          </a:p>
        </p:txBody>
      </p:sp>
      <p:grpSp>
        <p:nvGrpSpPr>
          <p:cNvPr id="304" name="Google Shape;304;p40"/>
          <p:cNvGrpSpPr/>
          <p:nvPr/>
        </p:nvGrpSpPr>
        <p:grpSpPr>
          <a:xfrm>
            <a:off x="-789983" y="501111"/>
            <a:ext cx="3870527" cy="614861"/>
            <a:chOff x="0" y="-38100"/>
            <a:chExt cx="1556116" cy="247200"/>
          </a:xfrm>
        </p:grpSpPr>
        <p:sp>
          <p:nvSpPr>
            <p:cNvPr id="305" name="Google Shape;305;p40"/>
            <p:cNvSpPr/>
            <p:nvPr/>
          </p:nvSpPr>
          <p:spPr>
            <a:xfrm>
              <a:off x="0" y="0"/>
              <a:ext cx="1556116" cy="209084"/>
            </a:xfrm>
            <a:custGeom>
              <a:avLst/>
              <a:gdLst/>
              <a:ahLst/>
              <a:cxnLst/>
              <a:rect l="l" t="t" r="r" b="b"/>
              <a:pathLst>
                <a:path w="1556116" h="209084" extrusionOk="0">
                  <a:moveTo>
                    <a:pt x="1352916" y="0"/>
                  </a:moveTo>
                  <a:lnTo>
                    <a:pt x="0" y="0"/>
                  </a:lnTo>
                  <a:lnTo>
                    <a:pt x="203200" y="209084"/>
                  </a:lnTo>
                  <a:lnTo>
                    <a:pt x="1556116" y="209084"/>
                  </a:lnTo>
                  <a:lnTo>
                    <a:pt x="1352916" y="0"/>
                  </a:lnTo>
                  <a:close/>
                </a:path>
              </a:pathLst>
            </a:custGeom>
            <a:solidFill>
              <a:srgbClr val="0151AF"/>
            </a:solidFill>
            <a:ln>
              <a:noFill/>
            </a:ln>
          </p:spPr>
          <p:txBody>
            <a:bodyPr/>
            <a:lstStyle/>
            <a:p>
              <a:endParaRPr lang="en-AU"/>
            </a:p>
          </p:txBody>
        </p:sp>
        <p:sp>
          <p:nvSpPr>
            <p:cNvPr id="306" name="Google Shape;306;p40"/>
            <p:cNvSpPr txBox="1"/>
            <p:nvPr/>
          </p:nvSpPr>
          <p:spPr>
            <a:xfrm>
              <a:off x="101600" y="-38100"/>
              <a:ext cx="13530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7" name="Google Shape;307;p40"/>
          <p:cNvSpPr/>
          <p:nvPr/>
        </p:nvSpPr>
        <p:spPr>
          <a:xfrm>
            <a:off x="0" y="4476600"/>
            <a:ext cx="9144000" cy="6669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8" name="Google Shape;308;p40"/>
          <p:cNvSpPr txBox="1"/>
          <p:nvPr/>
        </p:nvSpPr>
        <p:spPr>
          <a:xfrm>
            <a:off x="309775" y="3111850"/>
            <a:ext cx="44097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b="1">
                <a:solidFill>
                  <a:schemeClr val="dk1"/>
                </a:solidFill>
              </a:rPr>
              <a:t>Goal: </a:t>
            </a:r>
            <a:r>
              <a:rPr lang="en-GB" sz="1500">
                <a:solidFill>
                  <a:schemeClr val="dk1"/>
                </a:solidFill>
              </a:rPr>
              <a:t>Explain and reframe key concepts of Information System and its relationship with IT Governance Evolution.</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pic>
        <p:nvPicPr>
          <p:cNvPr id="313" name="Google Shape;313;p41"/>
          <p:cNvPicPr preferRelativeResize="0"/>
          <p:nvPr/>
        </p:nvPicPr>
        <p:blipFill rotWithShape="1">
          <a:blip r:embed="rId3">
            <a:alphaModFix/>
          </a:blip>
          <a:srcRect l="5305" r="8886"/>
          <a:stretch/>
        </p:blipFill>
        <p:spPr>
          <a:xfrm>
            <a:off x="0" y="525100"/>
            <a:ext cx="5437459" cy="3338575"/>
          </a:xfrm>
          <a:prstGeom prst="rect">
            <a:avLst/>
          </a:prstGeom>
          <a:noFill/>
          <a:ln>
            <a:noFill/>
          </a:ln>
        </p:spPr>
      </p:pic>
      <p:sp>
        <p:nvSpPr>
          <p:cNvPr id="314" name="Google Shape;314;p41"/>
          <p:cNvSpPr txBox="1"/>
          <p:nvPr/>
        </p:nvSpPr>
        <p:spPr>
          <a:xfrm>
            <a:off x="0" y="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Enterprise Application (EIS)</a:t>
            </a:r>
            <a:endParaRPr sz="700" dirty="0"/>
          </a:p>
        </p:txBody>
      </p:sp>
      <p:sp>
        <p:nvSpPr>
          <p:cNvPr id="315" name="Google Shape;315;p4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6" name="Google Shape;316;p4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7" name="Google Shape;317;p41"/>
          <p:cNvSpPr txBox="1"/>
          <p:nvPr/>
        </p:nvSpPr>
        <p:spPr>
          <a:xfrm>
            <a:off x="5619595" y="0"/>
            <a:ext cx="3352800" cy="352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GB" sz="1800" dirty="0">
                <a:solidFill>
                  <a:schemeClr val="dk1"/>
                </a:solidFill>
              </a:rPr>
              <a:t>EIS can contain a multitude of computer applications. </a:t>
            </a:r>
            <a:br>
              <a:rPr lang="en-GB" sz="1800" dirty="0">
                <a:solidFill>
                  <a:schemeClr val="dk1"/>
                </a:solidFill>
              </a:rPr>
            </a:br>
            <a:br>
              <a:rPr lang="en-GB" sz="1800" dirty="0">
                <a:solidFill>
                  <a:schemeClr val="dk1"/>
                </a:solidFill>
              </a:rPr>
            </a:br>
            <a:r>
              <a:rPr lang="en-GB" sz="1800" dirty="0">
                <a:solidFill>
                  <a:schemeClr val="dk1"/>
                </a:solidFill>
              </a:rPr>
              <a:t>It is a set of programs or software articulated between them, used to automate or assist information processing tasks in a particular area within the company. </a:t>
            </a:r>
            <a:br>
              <a:rPr lang="en-GB" sz="900" dirty="0">
                <a:solidFill>
                  <a:schemeClr val="dk1"/>
                </a:solidFill>
              </a:rPr>
            </a:br>
            <a:br>
              <a:rPr lang="en-GB" sz="900" dirty="0">
                <a:solidFill>
                  <a:schemeClr val="dk1"/>
                </a:solidFill>
              </a:rPr>
            </a:br>
            <a:br>
              <a:rPr lang="en-GB" sz="900" dirty="0">
                <a:solidFill>
                  <a:schemeClr val="dk1"/>
                </a:solidFill>
              </a:rPr>
            </a:br>
            <a:r>
              <a:rPr lang="en-GB" sz="1000" b="1" dirty="0">
                <a:solidFill>
                  <a:schemeClr val="dk1"/>
                </a:solidFill>
              </a:rPr>
              <a:t>Source: </a:t>
            </a:r>
            <a:r>
              <a:rPr lang="en-GB" sz="1000" dirty="0">
                <a:solidFill>
                  <a:schemeClr val="dk1"/>
                </a:solidFill>
              </a:rPr>
              <a:t>Walls et al., 1992; </a:t>
            </a:r>
            <a:r>
              <a:rPr lang="en-GB" sz="1000" dirty="0" err="1">
                <a:solidFill>
                  <a:schemeClr val="dk1"/>
                </a:solidFill>
              </a:rPr>
              <a:t>Imache</a:t>
            </a:r>
            <a:r>
              <a:rPr lang="en-GB" sz="1000" dirty="0">
                <a:solidFill>
                  <a:schemeClr val="dk1"/>
                </a:solidFill>
              </a:rPr>
              <a:t> et al., 2012 </a:t>
            </a:r>
            <a:endParaRPr sz="2000" dirty="0">
              <a:solidFill>
                <a:schemeClr val="dk1"/>
              </a:solidFill>
            </a:endParaRPr>
          </a:p>
        </p:txBody>
      </p:sp>
      <p:sp>
        <p:nvSpPr>
          <p:cNvPr id="3" name="TextBox 2">
            <a:extLst>
              <a:ext uri="{FF2B5EF4-FFF2-40B4-BE49-F238E27FC236}">
                <a16:creationId xmlns:a16="http://schemas.microsoft.com/office/drawing/2014/main" id="{469038F9-2838-1363-54DC-1AE44F6AD18F}"/>
              </a:ext>
            </a:extLst>
          </p:cNvPr>
          <p:cNvSpPr txBox="1"/>
          <p:nvPr/>
        </p:nvSpPr>
        <p:spPr>
          <a:xfrm>
            <a:off x="1" y="3896175"/>
            <a:ext cx="9143999" cy="1261884"/>
          </a:xfrm>
          <a:prstGeom prst="rect">
            <a:avLst/>
          </a:prstGeom>
          <a:solidFill>
            <a:schemeClr val="bg1"/>
          </a:solidFill>
          <a:ln w="28575">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Enterprise Information Systems (EIS) encompass a variety of computer applications that work together to automate and assist information processing tasks within specific areas of a company. These systems integrate human, hardware, and software resources to enhance functionality and data manipulation across the organization.</a:t>
            </a:r>
            <a:endParaRPr lang="en-AU" sz="1900" dirty="0">
              <a:latin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sp>
        <p:nvSpPr>
          <p:cNvPr id="322" name="Google Shape;322;p42"/>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Features of Enterprise</a:t>
            </a:r>
            <a:endParaRPr sz="700"/>
          </a:p>
        </p:txBody>
      </p:sp>
      <p:sp>
        <p:nvSpPr>
          <p:cNvPr id="323" name="Google Shape;323;p4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24" name="Google Shape;324;p4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25" name="Google Shape;325;p42"/>
          <p:cNvSpPr txBox="1"/>
          <p:nvPr/>
        </p:nvSpPr>
        <p:spPr>
          <a:xfrm>
            <a:off x="349650" y="1027950"/>
            <a:ext cx="4101900" cy="2132700"/>
          </a:xfrm>
          <a:prstGeom prst="rect">
            <a:avLst/>
          </a:prstGeom>
          <a:noFill/>
          <a:ln>
            <a:noFill/>
          </a:ln>
        </p:spPr>
        <p:txBody>
          <a:bodyPr spcFirstLastPara="1" wrap="square" lIns="91425" tIns="91425" rIns="91425" bIns="91425" anchor="t" anchorCtr="0">
            <a:spAutoFit/>
          </a:bodyPr>
          <a:lstStyle/>
          <a:p>
            <a:pPr marL="457200" lvl="0" indent="-412750" algn="l" rtl="0">
              <a:lnSpc>
                <a:spcPct val="115000"/>
              </a:lnSpc>
              <a:spcBef>
                <a:spcPts val="300"/>
              </a:spcBef>
              <a:spcAft>
                <a:spcPts val="0"/>
              </a:spcAft>
              <a:buClr>
                <a:schemeClr val="dk1"/>
              </a:buClr>
              <a:buSzPts val="2900"/>
              <a:buAutoNum type="arabicPeriod"/>
            </a:pPr>
            <a:r>
              <a:rPr lang="en-GB" sz="2900">
                <a:solidFill>
                  <a:schemeClr val="dk1"/>
                </a:solidFill>
              </a:rPr>
              <a:t>Autonomy</a:t>
            </a:r>
            <a:endParaRPr sz="2900">
              <a:solidFill>
                <a:schemeClr val="dk1"/>
              </a:solidFill>
            </a:endParaRPr>
          </a:p>
          <a:p>
            <a:pPr marL="457200" lvl="0" indent="-412750" algn="l" rtl="0">
              <a:lnSpc>
                <a:spcPct val="115000"/>
              </a:lnSpc>
              <a:spcBef>
                <a:spcPts val="0"/>
              </a:spcBef>
              <a:spcAft>
                <a:spcPts val="0"/>
              </a:spcAft>
              <a:buClr>
                <a:schemeClr val="dk1"/>
              </a:buClr>
              <a:buSzPts val="2900"/>
              <a:buAutoNum type="arabicPeriod"/>
            </a:pPr>
            <a:r>
              <a:rPr lang="en-GB" sz="2900">
                <a:solidFill>
                  <a:schemeClr val="dk1"/>
                </a:solidFill>
              </a:rPr>
              <a:t>Distribution</a:t>
            </a:r>
            <a:endParaRPr sz="2900">
              <a:solidFill>
                <a:schemeClr val="dk1"/>
              </a:solidFill>
            </a:endParaRPr>
          </a:p>
          <a:p>
            <a:pPr marL="457200" lvl="0" indent="-412750" algn="l" rtl="0">
              <a:lnSpc>
                <a:spcPct val="115000"/>
              </a:lnSpc>
              <a:spcBef>
                <a:spcPts val="0"/>
              </a:spcBef>
              <a:spcAft>
                <a:spcPts val="0"/>
              </a:spcAft>
              <a:buClr>
                <a:schemeClr val="dk1"/>
              </a:buClr>
              <a:buSzPts val="2900"/>
              <a:buAutoNum type="arabicPeriod"/>
            </a:pPr>
            <a:r>
              <a:rPr lang="en-GB" sz="2900">
                <a:solidFill>
                  <a:schemeClr val="dk1"/>
                </a:solidFill>
              </a:rPr>
              <a:t>Heterogeneity</a:t>
            </a:r>
            <a:endParaRPr sz="2900">
              <a:solidFill>
                <a:schemeClr val="dk1"/>
              </a:solidFill>
            </a:endParaRPr>
          </a:p>
          <a:p>
            <a:pPr marL="0" lvl="0" indent="0" algn="l" rtl="0">
              <a:lnSpc>
                <a:spcPct val="115000"/>
              </a:lnSpc>
              <a:spcBef>
                <a:spcPts val="300"/>
              </a:spcBef>
              <a:spcAft>
                <a:spcPts val="0"/>
              </a:spcAft>
              <a:buNone/>
            </a:pPr>
            <a:endParaRPr sz="1000" b="1">
              <a:solidFill>
                <a:schemeClr val="dk1"/>
              </a:solidFill>
            </a:endParaRPr>
          </a:p>
          <a:p>
            <a:pPr marL="0" lvl="0" indent="0" algn="l" rtl="0">
              <a:lnSpc>
                <a:spcPct val="115000"/>
              </a:lnSpc>
              <a:spcBef>
                <a:spcPts val="300"/>
              </a:spcBef>
              <a:spcAft>
                <a:spcPts val="300"/>
              </a:spcAft>
              <a:buNone/>
            </a:pPr>
            <a:r>
              <a:rPr lang="en-GB" sz="1000" b="1">
                <a:solidFill>
                  <a:schemeClr val="dk1"/>
                </a:solidFill>
              </a:rPr>
              <a:t>Source: </a:t>
            </a:r>
            <a:r>
              <a:rPr lang="en-GB" sz="1000">
                <a:solidFill>
                  <a:schemeClr val="dk1"/>
                </a:solidFill>
              </a:rPr>
              <a:t>Hasselbring, 2000; Roman et al., 2005</a:t>
            </a:r>
            <a:endParaRPr sz="1000">
              <a:solidFill>
                <a:schemeClr val="dk1"/>
              </a:solidFill>
            </a:endParaRPr>
          </a:p>
        </p:txBody>
      </p:sp>
      <p:pic>
        <p:nvPicPr>
          <p:cNvPr id="326" name="Google Shape;326;p42"/>
          <p:cNvPicPr preferRelativeResize="0"/>
          <p:nvPr/>
        </p:nvPicPr>
        <p:blipFill>
          <a:blip r:embed="rId3">
            <a:alphaModFix/>
          </a:blip>
          <a:stretch>
            <a:fillRect/>
          </a:stretch>
        </p:blipFill>
        <p:spPr>
          <a:xfrm>
            <a:off x="5042100" y="4309"/>
            <a:ext cx="4101900" cy="2567441"/>
          </a:xfrm>
          <a:prstGeom prst="rect">
            <a:avLst/>
          </a:prstGeom>
          <a:noFill/>
          <a:ln>
            <a:noFill/>
          </a:ln>
        </p:spPr>
      </p:pic>
      <p:sp>
        <p:nvSpPr>
          <p:cNvPr id="3" name="TextBox 2">
            <a:extLst>
              <a:ext uri="{FF2B5EF4-FFF2-40B4-BE49-F238E27FC236}">
                <a16:creationId xmlns:a16="http://schemas.microsoft.com/office/drawing/2014/main" id="{ECE6C359-BFDE-4138-7C65-97737967D702}"/>
              </a:ext>
            </a:extLst>
          </p:cNvPr>
          <p:cNvSpPr txBox="1"/>
          <p:nvPr/>
        </p:nvSpPr>
        <p:spPr>
          <a:xfrm>
            <a:off x="-11150" y="3352493"/>
            <a:ext cx="9155150" cy="1785104"/>
          </a:xfrm>
          <a:prstGeom prst="rect">
            <a:avLst/>
          </a:prstGeom>
          <a:solidFill>
            <a:schemeClr val="bg1"/>
          </a:solid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Enterprise applications are characterized by three main features: autonomy, distribution, and heterogeneity. Autonomy refers to the ability of applications to operate independently, distribution indicates that applications and data are spread across multiple locations, and heterogeneity signifies the use of diverse models, structures, and standards within the enterprise.</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43"/>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Autonomy</a:t>
            </a:r>
            <a:endParaRPr sz="700"/>
          </a:p>
        </p:txBody>
      </p:sp>
      <p:sp>
        <p:nvSpPr>
          <p:cNvPr id="332" name="Google Shape;332;p4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3" name="Google Shape;333;p4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4" name="Google Shape;334;p43"/>
          <p:cNvSpPr txBox="1"/>
          <p:nvPr/>
        </p:nvSpPr>
        <p:spPr>
          <a:xfrm>
            <a:off x="273450" y="1027950"/>
            <a:ext cx="4101900" cy="318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GB" sz="2500">
                <a:solidFill>
                  <a:schemeClr val="dk1"/>
                </a:solidFill>
              </a:rPr>
              <a:t>An organisational application is autonomous when it is possible to design and execute it independently. </a:t>
            </a:r>
            <a:endParaRPr sz="2500">
              <a:solidFill>
                <a:schemeClr val="dk1"/>
              </a:solidFill>
            </a:endParaRPr>
          </a:p>
          <a:p>
            <a:pPr marL="0" lvl="0" indent="0" algn="l" rtl="0">
              <a:lnSpc>
                <a:spcPct val="115000"/>
              </a:lnSpc>
              <a:spcBef>
                <a:spcPts val="300"/>
              </a:spcBef>
              <a:spcAft>
                <a:spcPts val="300"/>
              </a:spcAft>
              <a:buNone/>
            </a:pPr>
            <a:br>
              <a:rPr lang="en-GB" sz="2900">
                <a:solidFill>
                  <a:schemeClr val="dk1"/>
                </a:solidFill>
              </a:rPr>
            </a:br>
            <a:r>
              <a:rPr lang="en-GB" sz="1500">
                <a:solidFill>
                  <a:schemeClr val="dk1"/>
                </a:solidFill>
              </a:rPr>
              <a:t>Source: Textbook (pp.16)</a:t>
            </a:r>
            <a:endParaRPr sz="1500">
              <a:solidFill>
                <a:schemeClr val="dk1"/>
              </a:solidFill>
            </a:endParaRPr>
          </a:p>
        </p:txBody>
      </p:sp>
      <p:pic>
        <p:nvPicPr>
          <p:cNvPr id="335" name="Google Shape;335;p43"/>
          <p:cNvPicPr preferRelativeResize="0"/>
          <p:nvPr/>
        </p:nvPicPr>
        <p:blipFill>
          <a:blip r:embed="rId3">
            <a:alphaModFix/>
          </a:blip>
          <a:stretch>
            <a:fillRect/>
          </a:stretch>
        </p:blipFill>
        <p:spPr>
          <a:xfrm>
            <a:off x="4572000" y="26875"/>
            <a:ext cx="4473775" cy="2591075"/>
          </a:xfrm>
          <a:prstGeom prst="rect">
            <a:avLst/>
          </a:prstGeom>
          <a:noFill/>
          <a:ln>
            <a:noFill/>
          </a:ln>
        </p:spPr>
      </p:pic>
      <p:sp>
        <p:nvSpPr>
          <p:cNvPr id="3" name="TextBox 2">
            <a:extLst>
              <a:ext uri="{FF2B5EF4-FFF2-40B4-BE49-F238E27FC236}">
                <a16:creationId xmlns:a16="http://schemas.microsoft.com/office/drawing/2014/main" id="{F303FDC1-CE21-E9C2-E8CD-DD9700B0DDD8}"/>
              </a:ext>
            </a:extLst>
          </p:cNvPr>
          <p:cNvSpPr txBox="1"/>
          <p:nvPr/>
        </p:nvSpPr>
        <p:spPr>
          <a:xfrm>
            <a:off x="3523785" y="2809793"/>
            <a:ext cx="5620215" cy="2308324"/>
          </a:xfrm>
          <a:prstGeom prst="rect">
            <a:avLst/>
          </a:prstGeom>
          <a:solidFill>
            <a:schemeClr val="bg1"/>
          </a:solidFill>
          <a:ln w="28575">
            <a:solidFill>
              <a:schemeClr val="accent1"/>
            </a:solidFill>
          </a:ln>
        </p:spPr>
        <p:txBody>
          <a:bodyPr wrap="square">
            <a:spAutoFit/>
          </a:bodyPr>
          <a:lstStyle/>
          <a:p>
            <a:r>
              <a:rPr lang="en-US" sz="2400" dirty="0">
                <a:latin typeface="Calibri" panose="020F0502020204030204" pitchFamily="34" charset="0"/>
                <a:cs typeface="Calibri" panose="020F0502020204030204" pitchFamily="34" charset="0"/>
              </a:rPr>
              <a:t>An organizational application is considered autonomous when it can be designed and executed independently, without reliance on other systems or applications. This autonomy allows for greater flexibility and scalability within the enterprise.</a:t>
            </a:r>
            <a:endParaRPr lang="en-AU" sz="2400" dirty="0">
              <a:latin typeface="Calibri" panose="020F0502020204030204" pitchFamily="34" charset="0"/>
              <a:cs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
        <p:cNvGrpSpPr/>
        <p:nvPr/>
      </p:nvGrpSpPr>
      <p:grpSpPr>
        <a:xfrm>
          <a:off x="0" y="0"/>
          <a:ext cx="0" cy="0"/>
          <a:chOff x="0" y="0"/>
          <a:chExt cx="0" cy="0"/>
        </a:xfrm>
      </p:grpSpPr>
      <p:sp>
        <p:nvSpPr>
          <p:cNvPr id="340" name="Google Shape;340;p44"/>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Distribution</a:t>
            </a:r>
            <a:endParaRPr sz="700"/>
          </a:p>
        </p:txBody>
      </p:sp>
      <p:sp>
        <p:nvSpPr>
          <p:cNvPr id="341" name="Google Shape;341;p44"/>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2" name="Google Shape;342;p44"/>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3" name="Google Shape;343;p44"/>
          <p:cNvSpPr txBox="1"/>
          <p:nvPr/>
        </p:nvSpPr>
        <p:spPr>
          <a:xfrm>
            <a:off x="273450" y="1027950"/>
            <a:ext cx="4539900" cy="340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GB" sz="2000">
                <a:solidFill>
                  <a:schemeClr val="dk1"/>
                </a:solidFill>
              </a:rPr>
              <a:t>Organisational applications are physically distributed over enterprise network. This distributing the data and/or processing so that specific data and/or processing in the information system can be implemented at the local level. </a:t>
            </a:r>
            <a:br>
              <a:rPr lang="en-GB" sz="1000">
                <a:solidFill>
                  <a:schemeClr val="dk1"/>
                </a:solidFill>
              </a:rPr>
            </a:br>
            <a:br>
              <a:rPr lang="en-GB" sz="2900">
                <a:solidFill>
                  <a:schemeClr val="dk1"/>
                </a:solidFill>
              </a:rPr>
            </a:br>
            <a:r>
              <a:rPr lang="en-GB" sz="1500">
                <a:solidFill>
                  <a:schemeClr val="dk1"/>
                </a:solidFill>
              </a:rPr>
              <a:t>Source: Textbook (pp.17)</a:t>
            </a:r>
            <a:endParaRPr sz="1500">
              <a:solidFill>
                <a:schemeClr val="dk1"/>
              </a:solidFill>
            </a:endParaRPr>
          </a:p>
        </p:txBody>
      </p:sp>
      <p:pic>
        <p:nvPicPr>
          <p:cNvPr id="344" name="Google Shape;344;p44"/>
          <p:cNvPicPr preferRelativeResize="0"/>
          <p:nvPr/>
        </p:nvPicPr>
        <p:blipFill>
          <a:blip r:embed="rId3">
            <a:alphaModFix/>
          </a:blip>
          <a:stretch>
            <a:fillRect/>
          </a:stretch>
        </p:blipFill>
        <p:spPr>
          <a:xfrm>
            <a:off x="4670225" y="0"/>
            <a:ext cx="4473775" cy="2591075"/>
          </a:xfrm>
          <a:prstGeom prst="rect">
            <a:avLst/>
          </a:prstGeom>
          <a:noFill/>
          <a:ln>
            <a:noFill/>
          </a:ln>
        </p:spPr>
      </p:pic>
      <p:sp>
        <p:nvSpPr>
          <p:cNvPr id="3" name="TextBox 2">
            <a:extLst>
              <a:ext uri="{FF2B5EF4-FFF2-40B4-BE49-F238E27FC236}">
                <a16:creationId xmlns:a16="http://schemas.microsoft.com/office/drawing/2014/main" id="{06873345-E4AD-C838-4774-87308E10054F}"/>
              </a:ext>
            </a:extLst>
          </p:cNvPr>
          <p:cNvSpPr txBox="1"/>
          <p:nvPr/>
        </p:nvSpPr>
        <p:spPr>
          <a:xfrm>
            <a:off x="4670225" y="2588955"/>
            <a:ext cx="4473775" cy="2554545"/>
          </a:xfrm>
          <a:prstGeom prst="rect">
            <a:avLst/>
          </a:prstGeom>
          <a:solidFill>
            <a:schemeClr val="bg1"/>
          </a:solidFill>
          <a:ln w="28575">
            <a:solidFill>
              <a:schemeClr val="accent1"/>
            </a:solidFill>
          </a:ln>
        </p:spPr>
        <p:txBody>
          <a:bodyPr wrap="square">
            <a:spAutoFit/>
          </a:bodyPr>
          <a:lstStyle/>
          <a:p>
            <a:r>
              <a:rPr lang="en-US" sz="2000" dirty="0">
                <a:latin typeface="Calibri" panose="020F0502020204030204" pitchFamily="34" charset="0"/>
                <a:cs typeface="Calibri" panose="020F0502020204030204" pitchFamily="34" charset="0"/>
              </a:rPr>
              <a:t>Organizational applications are physically distributed across the enterprise network, allowing data and processing tasks to be implemented locally. This distribution ensures that specific data and processes are handled efficiently at the local level, improving overall system performance and resilience.</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7"/>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Course Objectives</a:t>
            </a:r>
            <a:endParaRPr sz="700"/>
          </a:p>
        </p:txBody>
      </p:sp>
      <p:sp>
        <p:nvSpPr>
          <p:cNvPr id="158" name="Google Shape;158;p27"/>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9" name="Google Shape;159;p27"/>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160" name="Google Shape;160;p27"/>
          <p:cNvGraphicFramePr/>
          <p:nvPr/>
        </p:nvGraphicFramePr>
        <p:xfrm>
          <a:off x="349650" y="1047750"/>
          <a:ext cx="8203800" cy="3230700"/>
        </p:xfrm>
        <a:graphic>
          <a:graphicData uri="http://schemas.openxmlformats.org/drawingml/2006/table">
            <a:tbl>
              <a:tblPr>
                <a:noFill/>
                <a:tableStyleId>{B0FE7DC1-8154-43FB-8807-5ACC37203F5A}</a:tableStyleId>
              </a:tblPr>
              <a:tblGrid>
                <a:gridCol w="820380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GB"/>
                        <a:t>Explain and reframe key concepts, frameworks, and methods for governing IT in organisations. </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Assess value, alignment, and governance in an organisational context for a digital innovation to support executive decision making. </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Appraise conceptual frameworks for exploring system management issues in organisations. </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Guide management processes associated with the organisational use of information systems and technology. </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t>Develop a business case in the context of IT governance including benefits and risk to support executive decision making. </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Create specialist documentation to communicate effectively to multidisciplinary, executive, specialist, and non-specialist audience. </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sp>
        <p:nvSpPr>
          <p:cNvPr id="349" name="Google Shape;349;p45"/>
          <p:cNvSpPr txBox="1"/>
          <p:nvPr/>
        </p:nvSpPr>
        <p:spPr>
          <a:xfrm>
            <a:off x="82594" y="382274"/>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Heterogeneity</a:t>
            </a:r>
            <a:endParaRPr sz="700"/>
          </a:p>
        </p:txBody>
      </p:sp>
      <p:sp>
        <p:nvSpPr>
          <p:cNvPr id="350" name="Google Shape;350;p45"/>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1" name="Google Shape;351;p45"/>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2" name="Google Shape;352;p45"/>
          <p:cNvSpPr txBox="1"/>
          <p:nvPr/>
        </p:nvSpPr>
        <p:spPr>
          <a:xfrm>
            <a:off x="4073" y="1137424"/>
            <a:ext cx="4101900" cy="320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2000" dirty="0">
                <a:solidFill>
                  <a:schemeClr val="dk1"/>
                </a:solidFill>
              </a:rPr>
              <a:t>The heterogeneity is an aspect inherent in that enterprise applications can be developed and deployed independently and according to different approaches and methodologies. </a:t>
            </a:r>
            <a:endParaRPr sz="2000" dirty="0">
              <a:solidFill>
                <a:schemeClr val="dk1"/>
              </a:solidFill>
            </a:endParaRPr>
          </a:p>
          <a:p>
            <a:pPr marL="0" lvl="0" indent="0" algn="l" rtl="0">
              <a:lnSpc>
                <a:spcPct val="115000"/>
              </a:lnSpc>
              <a:spcBef>
                <a:spcPts val="1200"/>
              </a:spcBef>
              <a:spcAft>
                <a:spcPts val="0"/>
              </a:spcAft>
              <a:buNone/>
            </a:pPr>
            <a:endParaRPr sz="2000" dirty="0">
              <a:solidFill>
                <a:schemeClr val="dk1"/>
              </a:solidFill>
            </a:endParaRPr>
          </a:p>
          <a:p>
            <a:pPr marL="0" lvl="0" indent="0" algn="l" rtl="0">
              <a:lnSpc>
                <a:spcPct val="115000"/>
              </a:lnSpc>
              <a:spcBef>
                <a:spcPts val="1200"/>
              </a:spcBef>
              <a:spcAft>
                <a:spcPts val="300"/>
              </a:spcAft>
              <a:buNone/>
            </a:pPr>
            <a:r>
              <a:rPr lang="en-GB" sz="1500" dirty="0">
                <a:solidFill>
                  <a:schemeClr val="dk1"/>
                </a:solidFill>
              </a:rPr>
              <a:t>Source: Textbook (pp.17)</a:t>
            </a:r>
            <a:endParaRPr sz="1500" dirty="0">
              <a:solidFill>
                <a:schemeClr val="dk1"/>
              </a:solidFill>
            </a:endParaRPr>
          </a:p>
        </p:txBody>
      </p:sp>
      <p:pic>
        <p:nvPicPr>
          <p:cNvPr id="353" name="Google Shape;353;p45"/>
          <p:cNvPicPr preferRelativeResize="0"/>
          <p:nvPr/>
        </p:nvPicPr>
        <p:blipFill>
          <a:blip r:embed="rId3">
            <a:alphaModFix/>
          </a:blip>
          <a:stretch>
            <a:fillRect/>
          </a:stretch>
        </p:blipFill>
        <p:spPr>
          <a:xfrm>
            <a:off x="5042100" y="0"/>
            <a:ext cx="4101900" cy="2274849"/>
          </a:xfrm>
          <a:prstGeom prst="rect">
            <a:avLst/>
          </a:prstGeom>
          <a:noFill/>
          <a:ln>
            <a:noFill/>
          </a:ln>
        </p:spPr>
      </p:pic>
      <p:sp>
        <p:nvSpPr>
          <p:cNvPr id="3" name="TextBox 2">
            <a:extLst>
              <a:ext uri="{FF2B5EF4-FFF2-40B4-BE49-F238E27FC236}">
                <a16:creationId xmlns:a16="http://schemas.microsoft.com/office/drawing/2014/main" id="{017672A9-5A44-D9BB-AB43-0C848DEFBC7E}"/>
              </a:ext>
            </a:extLst>
          </p:cNvPr>
          <p:cNvSpPr txBox="1"/>
          <p:nvPr/>
        </p:nvSpPr>
        <p:spPr>
          <a:xfrm>
            <a:off x="4184494" y="2304511"/>
            <a:ext cx="4959505" cy="2800767"/>
          </a:xfrm>
          <a:prstGeom prst="rect">
            <a:avLst/>
          </a:prstGeom>
          <a:solidFill>
            <a:schemeClr val="bg1"/>
          </a:solid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Heterogeneity in enterprise applications refers to their ability to be developed and deployed independently using different approaches and methodologies. This inherent diversity allows for flexibility and customization in addressing specific organizational needs and integrating various technologies.</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
        <p:cNvGrpSpPr/>
        <p:nvPr/>
      </p:nvGrpSpPr>
      <p:grpSpPr>
        <a:xfrm>
          <a:off x="0" y="0"/>
          <a:ext cx="0" cy="0"/>
          <a:chOff x="0" y="0"/>
          <a:chExt cx="0" cy="0"/>
        </a:xfrm>
      </p:grpSpPr>
      <p:sp>
        <p:nvSpPr>
          <p:cNvPr id="358" name="Google Shape;358;p46"/>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Dynamism</a:t>
            </a:r>
            <a:endParaRPr sz="700"/>
          </a:p>
        </p:txBody>
      </p:sp>
      <p:sp>
        <p:nvSpPr>
          <p:cNvPr id="359" name="Google Shape;359;p4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0" name="Google Shape;360;p4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1" name="Google Shape;361;p46"/>
          <p:cNvSpPr txBox="1"/>
          <p:nvPr/>
        </p:nvSpPr>
        <p:spPr>
          <a:xfrm>
            <a:off x="0" y="961043"/>
            <a:ext cx="4572000" cy="394335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300" b="1" dirty="0">
                <a:solidFill>
                  <a:schemeClr val="dk1"/>
                </a:solidFill>
              </a:rPr>
              <a:t>Background</a:t>
            </a:r>
            <a:br>
              <a:rPr lang="en-GB" sz="1300" dirty="0">
                <a:solidFill>
                  <a:schemeClr val="dk1"/>
                </a:solidFill>
              </a:rPr>
            </a:br>
            <a:r>
              <a:rPr lang="en-GB" sz="1300" dirty="0">
                <a:solidFill>
                  <a:schemeClr val="dk1"/>
                </a:solidFill>
              </a:rPr>
              <a:t>The  current information systems are open and exposed to frequent changes in response to strategic, commercial, or technological changes affecting the company, the applications of these systems should evolve dynamically to cope with these changes. </a:t>
            </a:r>
            <a:endParaRPr sz="1300" dirty="0">
              <a:solidFill>
                <a:schemeClr val="dk1"/>
              </a:solidFill>
            </a:endParaRPr>
          </a:p>
          <a:p>
            <a:pPr marL="457200" lvl="0" indent="-330200" algn="l" rtl="0">
              <a:lnSpc>
                <a:spcPct val="115000"/>
              </a:lnSpc>
              <a:spcBef>
                <a:spcPts val="1200"/>
              </a:spcBef>
              <a:spcAft>
                <a:spcPts val="0"/>
              </a:spcAft>
              <a:buClr>
                <a:schemeClr val="dk1"/>
              </a:buClr>
              <a:buSzPts val="1600"/>
              <a:buAutoNum type="arabicPeriod"/>
            </a:pPr>
            <a:r>
              <a:rPr lang="en-GB" sz="1300" b="1" dirty="0">
                <a:solidFill>
                  <a:schemeClr val="dk1"/>
                </a:solidFill>
              </a:rPr>
              <a:t>First Aspect: </a:t>
            </a:r>
            <a:r>
              <a:rPr lang="en-GB" sz="1300" dirty="0">
                <a:solidFill>
                  <a:schemeClr val="dk1"/>
                </a:solidFill>
              </a:rPr>
              <a:t>the dynamism in the behaviour that an application can display autonomously to its internal configuration.</a:t>
            </a:r>
            <a:endParaRPr sz="1300"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sz="1300" b="1" dirty="0">
                <a:solidFill>
                  <a:schemeClr val="dk1"/>
                </a:solidFill>
              </a:rPr>
              <a:t>Second Aspect: </a:t>
            </a:r>
            <a:r>
              <a:rPr lang="en-GB" sz="1300" dirty="0">
                <a:solidFill>
                  <a:schemeClr val="dk1"/>
                </a:solidFill>
              </a:rPr>
              <a:t>the changes can occur within application components of an application, such as: modifying specific components, arrival of new components, deletion of those considered obsolete, temporary lack of the substitution of some components. </a:t>
            </a:r>
            <a:endParaRPr sz="1300" b="1" dirty="0">
              <a:solidFill>
                <a:schemeClr val="dk1"/>
              </a:solidFill>
            </a:endParaRPr>
          </a:p>
        </p:txBody>
      </p:sp>
      <p:sp>
        <p:nvSpPr>
          <p:cNvPr id="3" name="TextBox 2">
            <a:extLst>
              <a:ext uri="{FF2B5EF4-FFF2-40B4-BE49-F238E27FC236}">
                <a16:creationId xmlns:a16="http://schemas.microsoft.com/office/drawing/2014/main" id="{EEC3075C-5FB2-2D93-38A0-C8FB6CD46E5A}"/>
              </a:ext>
            </a:extLst>
          </p:cNvPr>
          <p:cNvSpPr txBox="1"/>
          <p:nvPr/>
        </p:nvSpPr>
        <p:spPr>
          <a:xfrm>
            <a:off x="4560850" y="550616"/>
            <a:ext cx="4583150" cy="4154984"/>
          </a:xfrm>
          <a:prstGeom prst="rect">
            <a:avLst/>
          </a:prstGeom>
          <a:noFill/>
          <a:ln w="28575">
            <a:solidFill>
              <a:schemeClr val="accent1"/>
            </a:solidFill>
          </a:ln>
        </p:spPr>
        <p:txBody>
          <a:bodyPr wrap="square">
            <a:spAutoFit/>
          </a:bodyPr>
          <a:lstStyle/>
          <a:p>
            <a:r>
              <a:rPr lang="en-US" sz="2400" dirty="0">
                <a:latin typeface="Calibri" panose="020F0502020204030204" pitchFamily="34" charset="0"/>
                <a:cs typeface="Calibri" panose="020F0502020204030204" pitchFamily="34" charset="0"/>
              </a:rPr>
              <a:t>Modern information systems must dynamically evolve to respond to strategic, commercial, or technological changes affecting the organization. This dynamism includes internal behavior adjustments and modifications within application components, ensuring the system can adapt to new requirements and conditions effectively.</a:t>
            </a:r>
            <a:endParaRPr lang="en-AU" sz="2400" dirty="0">
              <a:latin typeface="Calibri" panose="020F0502020204030204" pitchFamily="34" charset="0"/>
              <a:cs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5"/>
        <p:cNvGrpSpPr/>
        <p:nvPr/>
      </p:nvGrpSpPr>
      <p:grpSpPr>
        <a:xfrm>
          <a:off x="0" y="0"/>
          <a:ext cx="0" cy="0"/>
          <a:chOff x="0" y="0"/>
          <a:chExt cx="0" cy="0"/>
        </a:xfrm>
      </p:grpSpPr>
      <p:sp>
        <p:nvSpPr>
          <p:cNvPr id="366" name="Google Shape;366;p47"/>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EIS and Company Strategy</a:t>
            </a:r>
            <a:endParaRPr sz="700"/>
          </a:p>
        </p:txBody>
      </p:sp>
      <p:sp>
        <p:nvSpPr>
          <p:cNvPr id="367" name="Google Shape;367;p47"/>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8" name="Google Shape;368;p47"/>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9" name="Google Shape;369;p47"/>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370" name="Google Shape;370;p47"/>
          <p:cNvPicPr preferRelativeResize="0"/>
          <p:nvPr/>
        </p:nvPicPr>
        <p:blipFill>
          <a:blip r:embed="rId3">
            <a:alphaModFix/>
          </a:blip>
          <a:stretch>
            <a:fillRect/>
          </a:stretch>
        </p:blipFill>
        <p:spPr>
          <a:xfrm>
            <a:off x="4649775" y="1084625"/>
            <a:ext cx="4494213" cy="2974249"/>
          </a:xfrm>
          <a:prstGeom prst="rect">
            <a:avLst/>
          </a:prstGeom>
          <a:noFill/>
          <a:ln>
            <a:noFill/>
          </a:ln>
        </p:spPr>
      </p:pic>
      <p:sp>
        <p:nvSpPr>
          <p:cNvPr id="371" name="Google Shape;371;p47"/>
          <p:cNvSpPr txBox="1"/>
          <p:nvPr/>
        </p:nvSpPr>
        <p:spPr>
          <a:xfrm>
            <a:off x="-19533" y="1064395"/>
            <a:ext cx="4688842" cy="203129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GB" sz="2000" dirty="0">
                <a:solidFill>
                  <a:schemeClr val="dk1"/>
                </a:solidFill>
              </a:rPr>
              <a:t>Defining company’s strategy means choosing the areas of activity in which the company intends to be present and allocate resources to maintain and develop.</a:t>
            </a:r>
            <a:endParaRPr sz="2000" dirty="0">
              <a:solidFill>
                <a:schemeClr val="dk1"/>
              </a:solidFill>
            </a:endParaRPr>
          </a:p>
        </p:txBody>
      </p:sp>
      <p:sp>
        <p:nvSpPr>
          <p:cNvPr id="3" name="TextBox 2">
            <a:extLst>
              <a:ext uri="{FF2B5EF4-FFF2-40B4-BE49-F238E27FC236}">
                <a16:creationId xmlns:a16="http://schemas.microsoft.com/office/drawing/2014/main" id="{6B4A44C2-E8BE-7DF4-9AD6-75FEE680F3EB}"/>
              </a:ext>
            </a:extLst>
          </p:cNvPr>
          <p:cNvSpPr txBox="1"/>
          <p:nvPr/>
        </p:nvSpPr>
        <p:spPr>
          <a:xfrm>
            <a:off x="0" y="3204508"/>
            <a:ext cx="6194501" cy="1938992"/>
          </a:xfrm>
          <a:prstGeom prst="rect">
            <a:avLst/>
          </a:prstGeom>
          <a:solidFill>
            <a:schemeClr val="bg1"/>
          </a:solidFill>
          <a:ln w="28575">
            <a:solidFill>
              <a:schemeClr val="accent1"/>
            </a:solidFill>
          </a:ln>
        </p:spPr>
        <p:txBody>
          <a:bodyPr wrap="square">
            <a:spAutoFit/>
          </a:bodyPr>
          <a:lstStyle/>
          <a:p>
            <a:r>
              <a:rPr lang="en-US" sz="2000" dirty="0">
                <a:latin typeface="Calibri" panose="020F0502020204030204" pitchFamily="34" charset="0"/>
                <a:cs typeface="Calibri" panose="020F0502020204030204" pitchFamily="34" charset="0"/>
              </a:rPr>
              <a:t>Defining a company's strategy involves selecting the areas of activity where the company aims to be active and allocating resources to sustain and develop these areas. Enterprise Information Systems (EIS) support this process by aligning company capabilities with strategic objectives, orientation, and resources.</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sp>
        <p:nvSpPr>
          <p:cNvPr id="376" name="Google Shape;376;p4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Two Levels of Company Strategy</a:t>
            </a:r>
            <a:endParaRPr sz="700"/>
          </a:p>
        </p:txBody>
      </p:sp>
      <p:sp>
        <p:nvSpPr>
          <p:cNvPr id="377" name="Google Shape;377;p4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8" name="Google Shape;378;p4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9" name="Google Shape;379;p48"/>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380" name="Google Shape;380;p48"/>
          <p:cNvPicPr preferRelativeResize="0"/>
          <p:nvPr/>
        </p:nvPicPr>
        <p:blipFill>
          <a:blip r:embed="rId3">
            <a:alphaModFix/>
          </a:blip>
          <a:stretch>
            <a:fillRect/>
          </a:stretch>
        </p:blipFill>
        <p:spPr>
          <a:xfrm>
            <a:off x="4649775" y="1084625"/>
            <a:ext cx="4494213" cy="2974249"/>
          </a:xfrm>
          <a:prstGeom prst="rect">
            <a:avLst/>
          </a:prstGeom>
          <a:noFill/>
          <a:ln>
            <a:noFill/>
          </a:ln>
        </p:spPr>
      </p:pic>
      <p:sp>
        <p:nvSpPr>
          <p:cNvPr id="381" name="Google Shape;381;p48"/>
          <p:cNvSpPr txBox="1"/>
          <p:nvPr/>
        </p:nvSpPr>
        <p:spPr>
          <a:xfrm>
            <a:off x="0" y="892947"/>
            <a:ext cx="4884234" cy="2500654"/>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300"/>
              </a:spcBef>
              <a:spcAft>
                <a:spcPts val="0"/>
              </a:spcAft>
              <a:buClr>
                <a:schemeClr val="dk1"/>
              </a:buClr>
              <a:buSzPts val="2000"/>
              <a:buAutoNum type="arabicPeriod"/>
            </a:pPr>
            <a:r>
              <a:rPr lang="en-GB" sz="2000" b="1" dirty="0">
                <a:solidFill>
                  <a:schemeClr val="dk1"/>
                </a:solidFill>
              </a:rPr>
              <a:t>Group Strategy </a:t>
            </a:r>
            <a:endParaRPr sz="2000" b="1" dirty="0">
              <a:solidFill>
                <a:schemeClr val="dk1"/>
              </a:solidFill>
            </a:endParaRPr>
          </a:p>
          <a:p>
            <a:pPr marL="457200" lvl="0" indent="0" algn="l" rtl="0">
              <a:lnSpc>
                <a:spcPct val="115000"/>
              </a:lnSpc>
              <a:spcBef>
                <a:spcPts val="300"/>
              </a:spcBef>
              <a:spcAft>
                <a:spcPts val="0"/>
              </a:spcAft>
              <a:buNone/>
            </a:pPr>
            <a:r>
              <a:rPr lang="en-GB" sz="2000" dirty="0">
                <a:solidFill>
                  <a:schemeClr val="dk1"/>
                </a:solidFill>
              </a:rPr>
              <a:t>Determines the company business areas </a:t>
            </a:r>
            <a:endParaRPr sz="2000" dirty="0">
              <a:solidFill>
                <a:schemeClr val="dk1"/>
              </a:solidFill>
            </a:endParaRPr>
          </a:p>
          <a:p>
            <a:pPr marL="457200" lvl="0" indent="-355600" algn="l" rtl="0">
              <a:lnSpc>
                <a:spcPct val="115000"/>
              </a:lnSpc>
              <a:spcBef>
                <a:spcPts val="300"/>
              </a:spcBef>
              <a:spcAft>
                <a:spcPts val="0"/>
              </a:spcAft>
              <a:buClr>
                <a:schemeClr val="dk1"/>
              </a:buClr>
              <a:buSzPts val="2000"/>
              <a:buAutoNum type="arabicPeriod"/>
            </a:pPr>
            <a:r>
              <a:rPr lang="en-GB" sz="2000" b="1" dirty="0">
                <a:solidFill>
                  <a:schemeClr val="dk1"/>
                </a:solidFill>
              </a:rPr>
              <a:t>Competitive Strategy</a:t>
            </a:r>
            <a:endParaRPr sz="2000" b="1" dirty="0">
              <a:solidFill>
                <a:schemeClr val="dk1"/>
              </a:solidFill>
            </a:endParaRPr>
          </a:p>
          <a:p>
            <a:pPr marL="457200" lvl="0" indent="0" algn="l" rtl="0">
              <a:lnSpc>
                <a:spcPct val="115000"/>
              </a:lnSpc>
              <a:spcBef>
                <a:spcPts val="300"/>
              </a:spcBef>
              <a:spcAft>
                <a:spcPts val="300"/>
              </a:spcAft>
              <a:buNone/>
            </a:pPr>
            <a:r>
              <a:rPr lang="en-GB" sz="2000" dirty="0">
                <a:solidFill>
                  <a:schemeClr val="dk1"/>
                </a:solidFill>
              </a:rPr>
              <a:t>Strategy to be implemented in each of these business areas. </a:t>
            </a:r>
            <a:endParaRPr sz="2000" b="1" dirty="0">
              <a:solidFill>
                <a:schemeClr val="dk1"/>
              </a:solidFill>
            </a:endParaRPr>
          </a:p>
        </p:txBody>
      </p:sp>
      <p:sp>
        <p:nvSpPr>
          <p:cNvPr id="3" name="TextBox 2">
            <a:extLst>
              <a:ext uri="{FF2B5EF4-FFF2-40B4-BE49-F238E27FC236}">
                <a16:creationId xmlns:a16="http://schemas.microsoft.com/office/drawing/2014/main" id="{DDABBBE6-70D7-E956-495C-7EF65C95BCA5}"/>
              </a:ext>
            </a:extLst>
          </p:cNvPr>
          <p:cNvSpPr txBox="1"/>
          <p:nvPr/>
        </p:nvSpPr>
        <p:spPr>
          <a:xfrm>
            <a:off x="0" y="3204508"/>
            <a:ext cx="6183350" cy="1938992"/>
          </a:xfrm>
          <a:prstGeom prst="rect">
            <a:avLst/>
          </a:prstGeom>
          <a:solidFill>
            <a:schemeClr val="bg1"/>
          </a:solidFill>
          <a:ln w="28575">
            <a:solidFill>
              <a:schemeClr val="accent1"/>
            </a:solidFill>
          </a:ln>
        </p:spPr>
        <p:txBody>
          <a:bodyPr wrap="square">
            <a:spAutoFit/>
          </a:bodyPr>
          <a:lstStyle/>
          <a:p>
            <a:r>
              <a:rPr lang="en-US" sz="2000" dirty="0">
                <a:latin typeface="Calibri" panose="020F0502020204030204" pitchFamily="34" charset="0"/>
                <a:cs typeface="Calibri" panose="020F0502020204030204" pitchFamily="34" charset="0"/>
              </a:rPr>
              <a:t>Company strategy operates on two levels: Group Strategy, which determines the overall business areas the company will focus on, and Competitive Strategy, which outlines the specific strategies to be implemented within each of these business areas to achieve competitive advantage.</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5"/>
        <p:cNvGrpSpPr/>
        <p:nvPr/>
      </p:nvGrpSpPr>
      <p:grpSpPr>
        <a:xfrm>
          <a:off x="0" y="0"/>
          <a:ext cx="0" cy="0"/>
          <a:chOff x="0" y="0"/>
          <a:chExt cx="0" cy="0"/>
        </a:xfrm>
      </p:grpSpPr>
      <p:sp>
        <p:nvSpPr>
          <p:cNvPr id="386" name="Google Shape;386;p49"/>
          <p:cNvSpPr txBox="1"/>
          <p:nvPr/>
        </p:nvSpPr>
        <p:spPr>
          <a:xfrm>
            <a:off x="0" y="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Complexity Factors of EIS</a:t>
            </a:r>
            <a:endParaRPr sz="700" dirty="0"/>
          </a:p>
        </p:txBody>
      </p:sp>
      <p:sp>
        <p:nvSpPr>
          <p:cNvPr id="387" name="Google Shape;387;p4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8" name="Google Shape;388;p4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9" name="Google Shape;389;p49"/>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sp>
        <p:nvSpPr>
          <p:cNvPr id="390" name="Google Shape;390;p49"/>
          <p:cNvSpPr txBox="1"/>
          <p:nvPr/>
        </p:nvSpPr>
        <p:spPr>
          <a:xfrm>
            <a:off x="0" y="492600"/>
            <a:ext cx="5441795" cy="4736651"/>
          </a:xfrm>
          <a:prstGeom prst="rect">
            <a:avLst/>
          </a:prstGeom>
          <a:solidFill>
            <a:schemeClr val="bg1"/>
          </a:solidFill>
          <a:ln>
            <a:noFill/>
          </a:ln>
        </p:spPr>
        <p:txBody>
          <a:bodyPr spcFirstLastPara="1" wrap="square" lIns="91425" tIns="91425" rIns="91425" bIns="91425" anchor="t" anchorCtr="0">
            <a:spAutoFit/>
          </a:bodyPr>
          <a:lstStyle/>
          <a:p>
            <a:pPr marL="457200" lvl="0" indent="-355600" algn="l" rtl="0">
              <a:lnSpc>
                <a:spcPct val="115000"/>
              </a:lnSpc>
              <a:spcBef>
                <a:spcPts val="300"/>
              </a:spcBef>
              <a:spcAft>
                <a:spcPts val="0"/>
              </a:spcAft>
              <a:buClr>
                <a:schemeClr val="dk1"/>
              </a:buClr>
              <a:buSzPts val="2000"/>
              <a:buAutoNum type="arabicPeriod"/>
            </a:pPr>
            <a:r>
              <a:rPr lang="en-GB" sz="2000" b="1" dirty="0">
                <a:solidFill>
                  <a:schemeClr val="dk1"/>
                </a:solidFill>
              </a:rPr>
              <a:t>Heterogeneity</a:t>
            </a:r>
            <a:endParaRPr sz="2000" b="1" dirty="0">
              <a:solidFill>
                <a:schemeClr val="dk1"/>
              </a:solidFill>
            </a:endParaRPr>
          </a:p>
          <a:p>
            <a:pPr marL="457200" lvl="0" indent="0" algn="l" rtl="0">
              <a:lnSpc>
                <a:spcPct val="115000"/>
              </a:lnSpc>
              <a:spcBef>
                <a:spcPts val="300"/>
              </a:spcBef>
              <a:spcAft>
                <a:spcPts val="0"/>
              </a:spcAft>
              <a:buNone/>
            </a:pPr>
            <a:r>
              <a:rPr lang="en-GB" sz="1500" dirty="0">
                <a:solidFill>
                  <a:schemeClr val="dk1"/>
                </a:solidFill>
              </a:rPr>
              <a:t>The multiplicity and diversity of the models used: various models from different points of view, different levels of abstraction, types of abstraction, usage categories and domains</a:t>
            </a:r>
            <a:endParaRPr sz="1500" dirty="0">
              <a:solidFill>
                <a:schemeClr val="dk1"/>
              </a:solidFill>
            </a:endParaRPr>
          </a:p>
          <a:p>
            <a:pPr marL="457200" lvl="0" indent="-355600" algn="l" rtl="0">
              <a:lnSpc>
                <a:spcPct val="115000"/>
              </a:lnSpc>
              <a:spcBef>
                <a:spcPts val="300"/>
              </a:spcBef>
              <a:spcAft>
                <a:spcPts val="0"/>
              </a:spcAft>
              <a:buClr>
                <a:schemeClr val="dk1"/>
              </a:buClr>
              <a:buSzPts val="2000"/>
              <a:buAutoNum type="arabicPeriod"/>
            </a:pPr>
            <a:r>
              <a:rPr lang="en-GB" sz="2000" b="1" dirty="0">
                <a:solidFill>
                  <a:schemeClr val="dk1"/>
                </a:solidFill>
              </a:rPr>
              <a:t>Autonomy</a:t>
            </a:r>
            <a:endParaRPr sz="2000" b="1" dirty="0">
              <a:solidFill>
                <a:schemeClr val="dk1"/>
              </a:solidFill>
            </a:endParaRPr>
          </a:p>
          <a:p>
            <a:pPr marL="457200" lvl="0" indent="0" algn="l" rtl="0">
              <a:lnSpc>
                <a:spcPct val="115000"/>
              </a:lnSpc>
              <a:spcBef>
                <a:spcPts val="300"/>
              </a:spcBef>
              <a:spcAft>
                <a:spcPts val="0"/>
              </a:spcAft>
              <a:buNone/>
            </a:pPr>
            <a:r>
              <a:rPr lang="en-GB" sz="1500" dirty="0">
                <a:solidFill>
                  <a:schemeClr val="dk1"/>
                </a:solidFill>
              </a:rPr>
              <a:t>Autonomy is driven by the fact that an information system is never isolated; it is embedded in its environment and consequently info another system with which it interacts through interfaces, technical devices, temporal and factual events.</a:t>
            </a:r>
            <a:r>
              <a:rPr lang="en-GB" sz="1700" dirty="0">
                <a:solidFill>
                  <a:schemeClr val="dk1"/>
                </a:solidFill>
              </a:rPr>
              <a:t> </a:t>
            </a:r>
            <a:endParaRPr sz="1700" dirty="0">
              <a:solidFill>
                <a:schemeClr val="dk1"/>
              </a:solidFill>
            </a:endParaRPr>
          </a:p>
          <a:p>
            <a:pPr marL="457200" lvl="0" indent="-355600" algn="l" rtl="0">
              <a:lnSpc>
                <a:spcPct val="115000"/>
              </a:lnSpc>
              <a:spcBef>
                <a:spcPts val="300"/>
              </a:spcBef>
              <a:spcAft>
                <a:spcPts val="0"/>
              </a:spcAft>
              <a:buClr>
                <a:schemeClr val="dk1"/>
              </a:buClr>
              <a:buSzPts val="2000"/>
              <a:buAutoNum type="arabicPeriod"/>
            </a:pPr>
            <a:r>
              <a:rPr lang="en-GB" sz="2000" b="1" dirty="0">
                <a:solidFill>
                  <a:schemeClr val="dk1"/>
                </a:solidFill>
              </a:rPr>
              <a:t>Evolution and Dynamism</a:t>
            </a:r>
            <a:endParaRPr sz="2000" b="1" dirty="0">
              <a:solidFill>
                <a:schemeClr val="dk1"/>
              </a:solidFill>
            </a:endParaRPr>
          </a:p>
          <a:p>
            <a:pPr marL="457200" lvl="0" indent="0" algn="l" rtl="0">
              <a:lnSpc>
                <a:spcPct val="115000"/>
              </a:lnSpc>
              <a:spcBef>
                <a:spcPts val="300"/>
              </a:spcBef>
              <a:spcAft>
                <a:spcPts val="300"/>
              </a:spcAft>
              <a:buClr>
                <a:schemeClr val="dk1"/>
              </a:buClr>
              <a:buSzPts val="1100"/>
              <a:buFont typeface="Arial"/>
              <a:buNone/>
            </a:pPr>
            <a:r>
              <a:rPr lang="en-GB" sz="1500" dirty="0">
                <a:solidFill>
                  <a:schemeClr val="dk1"/>
                </a:solidFill>
              </a:rPr>
              <a:t>The information system is scalable in response to changes in its environment (strategi, business, or technological changes that the company is undergoing). </a:t>
            </a:r>
            <a:endParaRPr sz="2000" dirty="0">
              <a:solidFill>
                <a:schemeClr val="dk1"/>
              </a:solidFill>
            </a:endParaRPr>
          </a:p>
        </p:txBody>
      </p:sp>
      <p:sp>
        <p:nvSpPr>
          <p:cNvPr id="3" name="TextBox 2">
            <a:extLst>
              <a:ext uri="{FF2B5EF4-FFF2-40B4-BE49-F238E27FC236}">
                <a16:creationId xmlns:a16="http://schemas.microsoft.com/office/drawing/2014/main" id="{7BE23074-D035-7373-5F97-52CE2F1FBF84}"/>
              </a:ext>
            </a:extLst>
          </p:cNvPr>
          <p:cNvSpPr txBox="1"/>
          <p:nvPr/>
        </p:nvSpPr>
        <p:spPr>
          <a:xfrm>
            <a:off x="5441795" y="697918"/>
            <a:ext cx="3702205" cy="4493538"/>
          </a:xfrm>
          <a:prstGeom prst="rect">
            <a:avLst/>
          </a:prstGeom>
          <a:solidFill>
            <a:schemeClr val="bg1"/>
          </a:solid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Enterprise Information Systems (EIS) face complexity due to heterogeneity, autonomy, and evolution. Heterogeneity involves diverse models and abstractions; autonomy refers to the system's interactions within its environment; and evolution signifies the system's scalability and adaptability to strategic, business, and technological changes.</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394"/>
        <p:cNvGrpSpPr/>
        <p:nvPr/>
      </p:nvGrpSpPr>
      <p:grpSpPr>
        <a:xfrm>
          <a:off x="0" y="0"/>
          <a:ext cx="0" cy="0"/>
          <a:chOff x="0" y="0"/>
          <a:chExt cx="0" cy="0"/>
        </a:xfrm>
      </p:grpSpPr>
      <p:grpSp>
        <p:nvGrpSpPr>
          <p:cNvPr id="395" name="Google Shape;395;p50"/>
          <p:cNvGrpSpPr/>
          <p:nvPr/>
        </p:nvGrpSpPr>
        <p:grpSpPr>
          <a:xfrm>
            <a:off x="2641657" y="-1464041"/>
            <a:ext cx="12747509" cy="5765149"/>
            <a:chOff x="0" y="-38100"/>
            <a:chExt cx="546592" cy="247200"/>
          </a:xfrm>
        </p:grpSpPr>
        <p:sp>
          <p:nvSpPr>
            <p:cNvPr id="396" name="Google Shape;396;p50"/>
            <p:cNvSpPr/>
            <p:nvPr/>
          </p:nvSpPr>
          <p:spPr>
            <a:xfrm>
              <a:off x="0" y="0"/>
              <a:ext cx="546592" cy="209084"/>
            </a:xfrm>
            <a:custGeom>
              <a:avLst/>
              <a:gdLst/>
              <a:ahLst/>
              <a:cxnLst/>
              <a:rect l="l" t="t" r="r" b="b"/>
              <a:pathLst>
                <a:path w="546592" h="209084" extrusionOk="0">
                  <a:moveTo>
                    <a:pt x="343392" y="0"/>
                  </a:moveTo>
                  <a:lnTo>
                    <a:pt x="0" y="0"/>
                  </a:lnTo>
                  <a:lnTo>
                    <a:pt x="203200" y="209084"/>
                  </a:lnTo>
                  <a:lnTo>
                    <a:pt x="546592" y="209084"/>
                  </a:lnTo>
                  <a:lnTo>
                    <a:pt x="343392" y="0"/>
                  </a:lnTo>
                  <a:close/>
                </a:path>
              </a:pathLst>
            </a:custGeom>
            <a:solidFill>
              <a:srgbClr val="F1C232"/>
            </a:solidFill>
            <a:ln>
              <a:noFill/>
            </a:ln>
          </p:spPr>
          <p:txBody>
            <a:bodyPr/>
            <a:lstStyle/>
            <a:p>
              <a:endParaRPr lang="en-AU"/>
            </a:p>
          </p:txBody>
        </p:sp>
        <p:sp>
          <p:nvSpPr>
            <p:cNvPr id="397" name="Google Shape;397;p50"/>
            <p:cNvSpPr txBox="1"/>
            <p:nvPr/>
          </p:nvSpPr>
          <p:spPr>
            <a:xfrm>
              <a:off x="101600" y="-38100"/>
              <a:ext cx="343500" cy="247200"/>
            </a:xfrm>
            <a:prstGeom prst="rect">
              <a:avLst/>
            </a:prstGeom>
            <a:solidFill>
              <a:srgbClr val="F1C232"/>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98" name="Google Shape;398;p50"/>
          <p:cNvGrpSpPr/>
          <p:nvPr/>
        </p:nvGrpSpPr>
        <p:grpSpPr>
          <a:xfrm>
            <a:off x="1067335" y="-1776756"/>
            <a:ext cx="4511772" cy="2744365"/>
            <a:chOff x="0" y="-38100"/>
            <a:chExt cx="406400" cy="247200"/>
          </a:xfrm>
        </p:grpSpPr>
        <p:sp>
          <p:nvSpPr>
            <p:cNvPr id="399" name="Google Shape;399;p50"/>
            <p:cNvSpPr/>
            <p:nvPr/>
          </p:nvSpPr>
          <p:spPr>
            <a:xfrm>
              <a:off x="0" y="0"/>
              <a:ext cx="406400" cy="209084"/>
            </a:xfrm>
            <a:custGeom>
              <a:avLst/>
              <a:gdLst/>
              <a:ahLst/>
              <a:cxnLst/>
              <a:rect l="l" t="t" r="r" b="b"/>
              <a:pathLst>
                <a:path w="406400" h="209084" extrusionOk="0">
                  <a:moveTo>
                    <a:pt x="203200" y="0"/>
                  </a:moveTo>
                  <a:lnTo>
                    <a:pt x="0" y="0"/>
                  </a:lnTo>
                  <a:lnTo>
                    <a:pt x="203200" y="209084"/>
                  </a:lnTo>
                  <a:lnTo>
                    <a:pt x="406400" y="209084"/>
                  </a:lnTo>
                  <a:lnTo>
                    <a:pt x="203200" y="0"/>
                  </a:lnTo>
                  <a:close/>
                </a:path>
              </a:pathLst>
            </a:custGeom>
            <a:solidFill>
              <a:srgbClr val="000061"/>
            </a:solidFill>
            <a:ln>
              <a:noFill/>
            </a:ln>
          </p:spPr>
          <p:txBody>
            <a:bodyPr/>
            <a:lstStyle/>
            <a:p>
              <a:endParaRPr lang="en-AU"/>
            </a:p>
          </p:txBody>
        </p:sp>
        <p:sp>
          <p:nvSpPr>
            <p:cNvPr id="400" name="Google Shape;400;p50"/>
            <p:cNvSpPr txBox="1"/>
            <p:nvPr/>
          </p:nvSpPr>
          <p:spPr>
            <a:xfrm>
              <a:off x="101600" y="-38100"/>
              <a:ext cx="2031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01" name="Google Shape;401;p50"/>
          <p:cNvSpPr/>
          <p:nvPr/>
        </p:nvSpPr>
        <p:spPr>
          <a:xfrm>
            <a:off x="2889124" y="0"/>
            <a:ext cx="7250733" cy="3995395"/>
          </a:xfrm>
          <a:custGeom>
            <a:avLst/>
            <a:gdLst/>
            <a:ahLst/>
            <a:cxnLst/>
            <a:rect l="l" t="t" r="r" b="b"/>
            <a:pathLst>
              <a:path w="28158185" h="15516098" extrusionOk="0">
                <a:moveTo>
                  <a:pt x="0" y="0"/>
                </a:moveTo>
                <a:lnTo>
                  <a:pt x="15024354" y="15516098"/>
                </a:lnTo>
                <a:lnTo>
                  <a:pt x="28158185" y="15516098"/>
                </a:lnTo>
                <a:lnTo>
                  <a:pt x="28158185" y="0"/>
                </a:lnTo>
                <a:close/>
              </a:path>
            </a:pathLst>
          </a:custGeom>
          <a:blipFill rotWithShape="1">
            <a:blip r:embed="rId3">
              <a:alphaModFix/>
            </a:blip>
            <a:stretch>
              <a:fillRect l="-25128" r="-9269"/>
            </a:stretch>
          </a:blipFill>
          <a:ln>
            <a:noFill/>
          </a:ln>
        </p:spPr>
        <p:txBody>
          <a:bodyPr/>
          <a:lstStyle/>
          <a:p>
            <a:endParaRPr lang="en-AU"/>
          </a:p>
        </p:txBody>
      </p:sp>
      <p:sp>
        <p:nvSpPr>
          <p:cNvPr id="402" name="Google Shape;402;p50"/>
          <p:cNvSpPr txBox="1"/>
          <p:nvPr/>
        </p:nvSpPr>
        <p:spPr>
          <a:xfrm>
            <a:off x="385975" y="1957300"/>
            <a:ext cx="4185900" cy="763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GB" sz="3100" b="1">
                <a:solidFill>
                  <a:srgbClr val="0151AF"/>
                </a:solidFill>
                <a:latin typeface="Ubuntu"/>
                <a:ea typeface="Ubuntu"/>
                <a:cs typeface="Ubuntu"/>
                <a:sym typeface="Ubuntu"/>
              </a:rPr>
              <a:t>IT Governance Framework</a:t>
            </a:r>
            <a:endParaRPr sz="900"/>
          </a:p>
        </p:txBody>
      </p:sp>
      <p:grpSp>
        <p:nvGrpSpPr>
          <p:cNvPr id="403" name="Google Shape;403;p50"/>
          <p:cNvGrpSpPr/>
          <p:nvPr/>
        </p:nvGrpSpPr>
        <p:grpSpPr>
          <a:xfrm>
            <a:off x="-789983" y="501111"/>
            <a:ext cx="3870527" cy="614861"/>
            <a:chOff x="0" y="-38100"/>
            <a:chExt cx="1556116" cy="247200"/>
          </a:xfrm>
        </p:grpSpPr>
        <p:sp>
          <p:nvSpPr>
            <p:cNvPr id="404" name="Google Shape;404;p50"/>
            <p:cNvSpPr/>
            <p:nvPr/>
          </p:nvSpPr>
          <p:spPr>
            <a:xfrm>
              <a:off x="0" y="0"/>
              <a:ext cx="1556116" cy="209084"/>
            </a:xfrm>
            <a:custGeom>
              <a:avLst/>
              <a:gdLst/>
              <a:ahLst/>
              <a:cxnLst/>
              <a:rect l="l" t="t" r="r" b="b"/>
              <a:pathLst>
                <a:path w="1556116" h="209084" extrusionOk="0">
                  <a:moveTo>
                    <a:pt x="1352916" y="0"/>
                  </a:moveTo>
                  <a:lnTo>
                    <a:pt x="0" y="0"/>
                  </a:lnTo>
                  <a:lnTo>
                    <a:pt x="203200" y="209084"/>
                  </a:lnTo>
                  <a:lnTo>
                    <a:pt x="1556116" y="209084"/>
                  </a:lnTo>
                  <a:lnTo>
                    <a:pt x="1352916" y="0"/>
                  </a:lnTo>
                  <a:close/>
                </a:path>
              </a:pathLst>
            </a:custGeom>
            <a:solidFill>
              <a:srgbClr val="0151AF"/>
            </a:solidFill>
            <a:ln>
              <a:noFill/>
            </a:ln>
          </p:spPr>
          <p:txBody>
            <a:bodyPr/>
            <a:lstStyle/>
            <a:p>
              <a:endParaRPr lang="en-AU"/>
            </a:p>
          </p:txBody>
        </p:sp>
        <p:sp>
          <p:nvSpPr>
            <p:cNvPr id="405" name="Google Shape;405;p50"/>
            <p:cNvSpPr txBox="1"/>
            <p:nvPr/>
          </p:nvSpPr>
          <p:spPr>
            <a:xfrm>
              <a:off x="101600" y="-38100"/>
              <a:ext cx="13530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06" name="Google Shape;406;p50"/>
          <p:cNvSpPr/>
          <p:nvPr/>
        </p:nvSpPr>
        <p:spPr>
          <a:xfrm>
            <a:off x="0" y="4476600"/>
            <a:ext cx="9144000" cy="6669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7" name="Google Shape;407;p50"/>
          <p:cNvSpPr txBox="1"/>
          <p:nvPr/>
        </p:nvSpPr>
        <p:spPr>
          <a:xfrm>
            <a:off x="385975" y="2796500"/>
            <a:ext cx="44097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b="1">
                <a:solidFill>
                  <a:schemeClr val="dk1"/>
                </a:solidFill>
              </a:rPr>
              <a:t>Goal: </a:t>
            </a:r>
            <a:r>
              <a:rPr lang="en-GB" sz="1500">
                <a:solidFill>
                  <a:schemeClr val="dk1"/>
                </a:solidFill>
              </a:rPr>
              <a:t>Explain and reframe key concepts of Information System and its relationship with IT Governance.</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51"/>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IT Governance</a:t>
            </a:r>
            <a:endParaRPr sz="700"/>
          </a:p>
        </p:txBody>
      </p:sp>
      <p:sp>
        <p:nvSpPr>
          <p:cNvPr id="413" name="Google Shape;413;p5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4" name="Google Shape;414;p5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5" name="Google Shape;415;p51"/>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sp>
        <p:nvSpPr>
          <p:cNvPr id="416" name="Google Shape;416;p51"/>
          <p:cNvSpPr txBox="1"/>
          <p:nvPr/>
        </p:nvSpPr>
        <p:spPr>
          <a:xfrm>
            <a:off x="0" y="821557"/>
            <a:ext cx="7968900" cy="75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GB" sz="2000">
                <a:solidFill>
                  <a:schemeClr val="dk1"/>
                </a:solidFill>
              </a:rPr>
              <a:t>There many definitions of IT Governance. </a:t>
            </a:r>
            <a:br>
              <a:rPr lang="en-GB">
                <a:solidFill>
                  <a:schemeClr val="dk1"/>
                </a:solidFill>
              </a:rPr>
            </a:br>
            <a:r>
              <a:rPr lang="en-GB">
                <a:solidFill>
                  <a:schemeClr val="dk1"/>
                </a:solidFill>
              </a:rPr>
              <a:t>Check the textbook page 23-24 for more information.</a:t>
            </a:r>
            <a:endParaRPr>
              <a:solidFill>
                <a:schemeClr val="dk1"/>
              </a:solidFill>
            </a:endParaRPr>
          </a:p>
        </p:txBody>
      </p:sp>
      <p:sp>
        <p:nvSpPr>
          <p:cNvPr id="417" name="Google Shape;417;p51"/>
          <p:cNvSpPr txBox="1"/>
          <p:nvPr/>
        </p:nvSpPr>
        <p:spPr>
          <a:xfrm>
            <a:off x="0" y="1665443"/>
            <a:ext cx="3429000" cy="269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GB" sz="2000" dirty="0">
                <a:solidFill>
                  <a:schemeClr val="dk1"/>
                </a:solidFill>
              </a:rPr>
              <a:t>At the conceptual core of IT, governance processes is an organisational model of decision making, defined as identifying and solving problems. </a:t>
            </a:r>
            <a:br>
              <a:rPr lang="en-GB" sz="2000" dirty="0">
                <a:solidFill>
                  <a:schemeClr val="dk1"/>
                </a:solidFill>
              </a:rPr>
            </a:br>
            <a:endParaRPr sz="600" dirty="0">
              <a:solidFill>
                <a:schemeClr val="dk1"/>
              </a:solidFill>
            </a:endParaRPr>
          </a:p>
          <a:p>
            <a:pPr marL="0" lvl="0" indent="0" algn="l" rtl="0">
              <a:lnSpc>
                <a:spcPct val="115000"/>
              </a:lnSpc>
              <a:spcBef>
                <a:spcPts val="300"/>
              </a:spcBef>
              <a:spcAft>
                <a:spcPts val="300"/>
              </a:spcAft>
              <a:buNone/>
            </a:pPr>
            <a:r>
              <a:rPr lang="en-GB" sz="1600" dirty="0">
                <a:solidFill>
                  <a:schemeClr val="dk1"/>
                </a:solidFill>
              </a:rPr>
              <a:t>(</a:t>
            </a:r>
            <a:r>
              <a:rPr lang="en-GB" sz="1600" dirty="0" err="1">
                <a:solidFill>
                  <a:schemeClr val="dk1"/>
                </a:solidFill>
              </a:rPr>
              <a:t>Rezaee</a:t>
            </a:r>
            <a:r>
              <a:rPr lang="en-GB" sz="1600" dirty="0">
                <a:solidFill>
                  <a:schemeClr val="dk1"/>
                </a:solidFill>
              </a:rPr>
              <a:t> and </a:t>
            </a:r>
            <a:r>
              <a:rPr lang="en-GB" sz="1600" dirty="0" err="1">
                <a:solidFill>
                  <a:schemeClr val="dk1"/>
                </a:solidFill>
              </a:rPr>
              <a:t>Reinstein</a:t>
            </a:r>
            <a:r>
              <a:rPr lang="en-GB" sz="1600" dirty="0">
                <a:solidFill>
                  <a:schemeClr val="dk1"/>
                </a:solidFill>
              </a:rPr>
              <a:t>, 1998)</a:t>
            </a:r>
            <a:endParaRPr sz="1600" dirty="0">
              <a:solidFill>
                <a:schemeClr val="dk1"/>
              </a:solidFill>
            </a:endParaRPr>
          </a:p>
        </p:txBody>
      </p:sp>
      <p:sp>
        <p:nvSpPr>
          <p:cNvPr id="418" name="Google Shape;418;p51"/>
          <p:cNvSpPr txBox="1"/>
          <p:nvPr/>
        </p:nvSpPr>
        <p:spPr>
          <a:xfrm>
            <a:off x="3429000" y="1782150"/>
            <a:ext cx="2592659" cy="316699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GB" sz="2000" dirty="0">
                <a:solidFill>
                  <a:schemeClr val="dk1"/>
                </a:solidFill>
              </a:rPr>
              <a:t>The clarification of decision-making rights and responsibilities as companies seek to leverage IT assets to business goals. </a:t>
            </a:r>
            <a:br>
              <a:rPr lang="en-GB" sz="2000" dirty="0">
                <a:solidFill>
                  <a:schemeClr val="dk1"/>
                </a:solidFill>
              </a:rPr>
            </a:br>
            <a:endParaRPr sz="600" dirty="0">
              <a:solidFill>
                <a:schemeClr val="dk1"/>
              </a:solidFill>
            </a:endParaRPr>
          </a:p>
          <a:p>
            <a:pPr marL="0" lvl="0" indent="0" algn="l" rtl="0">
              <a:lnSpc>
                <a:spcPct val="115000"/>
              </a:lnSpc>
              <a:spcBef>
                <a:spcPts val="300"/>
              </a:spcBef>
              <a:spcAft>
                <a:spcPts val="300"/>
              </a:spcAft>
              <a:buNone/>
            </a:pPr>
            <a:r>
              <a:rPr lang="en-GB" sz="1600" dirty="0">
                <a:solidFill>
                  <a:schemeClr val="dk1"/>
                </a:solidFill>
              </a:rPr>
              <a:t>(</a:t>
            </a:r>
            <a:r>
              <a:rPr lang="en-GB" sz="1600" dirty="0" err="1">
                <a:solidFill>
                  <a:schemeClr val="dk1"/>
                </a:solidFill>
              </a:rPr>
              <a:t>Maleh</a:t>
            </a:r>
            <a:r>
              <a:rPr lang="en-GB" sz="1600" dirty="0">
                <a:solidFill>
                  <a:schemeClr val="dk1"/>
                </a:solidFill>
              </a:rPr>
              <a:t> et.al, 2019)</a:t>
            </a:r>
            <a:endParaRPr sz="1600" dirty="0">
              <a:solidFill>
                <a:schemeClr val="dk1"/>
              </a:solidFill>
            </a:endParaRPr>
          </a:p>
        </p:txBody>
      </p:sp>
      <p:sp>
        <p:nvSpPr>
          <p:cNvPr id="3" name="TextBox 2">
            <a:extLst>
              <a:ext uri="{FF2B5EF4-FFF2-40B4-BE49-F238E27FC236}">
                <a16:creationId xmlns:a16="http://schemas.microsoft.com/office/drawing/2014/main" id="{308E2067-6C4C-CA4A-5EFF-E6E554D3E5A9}"/>
              </a:ext>
            </a:extLst>
          </p:cNvPr>
          <p:cNvSpPr txBox="1"/>
          <p:nvPr/>
        </p:nvSpPr>
        <p:spPr>
          <a:xfrm>
            <a:off x="5663386" y="0"/>
            <a:ext cx="3480614" cy="4893647"/>
          </a:xfrm>
          <a:prstGeom prst="rect">
            <a:avLst/>
          </a:prstGeom>
          <a:solidFill>
            <a:schemeClr val="bg1"/>
          </a:solidFill>
          <a:ln w="28575">
            <a:solidFill>
              <a:schemeClr val="accent1"/>
            </a:solidFill>
          </a:ln>
        </p:spPr>
        <p:txBody>
          <a:bodyPr wrap="square">
            <a:spAutoFit/>
          </a:bodyPr>
          <a:lstStyle/>
          <a:p>
            <a:r>
              <a:rPr lang="en-US" sz="2400" dirty="0">
                <a:latin typeface="Calibri" panose="020F0502020204030204" pitchFamily="34" charset="0"/>
                <a:cs typeface="Calibri" panose="020F0502020204030204" pitchFamily="34" charset="0"/>
              </a:rPr>
              <a:t>IT Governance involves the frameworks and processes that ensure IT assets are aligned with business goals, defining decision-making rights and responsibilities. At its core, IT governance is an organizational model for identifying and solving problems to leverage IT effectively within a company.</a:t>
            </a:r>
            <a:endParaRPr lang="en-AU" sz="2400" dirty="0">
              <a:latin typeface="Calibri" panose="020F0502020204030204" pitchFamily="34" charset="0"/>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2"/>
        <p:cNvGrpSpPr/>
        <p:nvPr/>
      </p:nvGrpSpPr>
      <p:grpSpPr>
        <a:xfrm>
          <a:off x="0" y="0"/>
          <a:ext cx="0" cy="0"/>
          <a:chOff x="0" y="0"/>
          <a:chExt cx="0" cy="0"/>
        </a:xfrm>
      </p:grpSpPr>
      <p:sp>
        <p:nvSpPr>
          <p:cNvPr id="423" name="Google Shape;423;p52"/>
          <p:cNvSpPr txBox="1"/>
          <p:nvPr/>
        </p:nvSpPr>
        <p:spPr>
          <a:xfrm>
            <a:off x="0" y="3340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Urbanisation of Information System</a:t>
            </a:r>
            <a:endParaRPr sz="700" dirty="0"/>
          </a:p>
        </p:txBody>
      </p:sp>
      <p:sp>
        <p:nvSpPr>
          <p:cNvPr id="424" name="Google Shape;424;p5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5" name="Google Shape;425;p5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6" name="Google Shape;426;p52"/>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427" name="Google Shape;427;p52"/>
          <p:cNvPicPr preferRelativeResize="0"/>
          <p:nvPr/>
        </p:nvPicPr>
        <p:blipFill>
          <a:blip r:embed="rId3">
            <a:alphaModFix/>
          </a:blip>
          <a:stretch>
            <a:fillRect/>
          </a:stretch>
        </p:blipFill>
        <p:spPr>
          <a:xfrm>
            <a:off x="0" y="912725"/>
            <a:ext cx="5568549" cy="3596351"/>
          </a:xfrm>
          <a:prstGeom prst="rect">
            <a:avLst/>
          </a:prstGeom>
          <a:noFill/>
          <a:ln>
            <a:noFill/>
          </a:ln>
        </p:spPr>
      </p:pic>
      <p:sp>
        <p:nvSpPr>
          <p:cNvPr id="428" name="Google Shape;428;p52"/>
          <p:cNvSpPr txBox="1"/>
          <p:nvPr/>
        </p:nvSpPr>
        <p:spPr>
          <a:xfrm>
            <a:off x="5163015" y="408934"/>
            <a:ext cx="3974170" cy="167735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GB" sz="2000" b="1" dirty="0">
                <a:solidFill>
                  <a:schemeClr val="dk1"/>
                </a:solidFill>
              </a:rPr>
              <a:t>Urbanisation</a:t>
            </a:r>
            <a:r>
              <a:rPr lang="en-GB" sz="2000" dirty="0">
                <a:solidFill>
                  <a:schemeClr val="dk1"/>
                </a:solidFill>
              </a:rPr>
              <a:t> is the driving force behind a company evolution, whose key to success is the effective use of information. </a:t>
            </a:r>
            <a:endParaRPr sz="2000" dirty="0">
              <a:solidFill>
                <a:schemeClr val="dk1"/>
              </a:solidFill>
            </a:endParaRPr>
          </a:p>
        </p:txBody>
      </p:sp>
      <p:sp>
        <p:nvSpPr>
          <p:cNvPr id="3" name="TextBox 2">
            <a:extLst>
              <a:ext uri="{FF2B5EF4-FFF2-40B4-BE49-F238E27FC236}">
                <a16:creationId xmlns:a16="http://schemas.microsoft.com/office/drawing/2014/main" id="{A90DC5E1-48BE-48D1-F978-C69EB5E5357A}"/>
              </a:ext>
            </a:extLst>
          </p:cNvPr>
          <p:cNvSpPr txBox="1"/>
          <p:nvPr/>
        </p:nvSpPr>
        <p:spPr>
          <a:xfrm>
            <a:off x="5163015" y="1969219"/>
            <a:ext cx="3980985" cy="3170099"/>
          </a:xfrm>
          <a:prstGeom prst="rect">
            <a:avLst/>
          </a:prstGeom>
          <a:solidFill>
            <a:schemeClr val="bg1"/>
          </a:solidFill>
          <a:ln w="28575">
            <a:solidFill>
              <a:schemeClr val="accent1"/>
            </a:solidFill>
          </a:ln>
        </p:spPr>
        <p:txBody>
          <a:bodyPr wrap="square">
            <a:spAutoFit/>
          </a:bodyPr>
          <a:lstStyle/>
          <a:p>
            <a:r>
              <a:rPr lang="en-US" sz="2000" dirty="0" err="1">
                <a:latin typeface="Calibri" panose="020F0502020204030204" pitchFamily="34" charset="0"/>
                <a:cs typeface="Calibri" panose="020F0502020204030204" pitchFamily="34" charset="0"/>
              </a:rPr>
              <a:t>Urbanisation</a:t>
            </a:r>
            <a:r>
              <a:rPr lang="en-US" sz="2000" dirty="0">
                <a:latin typeface="Calibri" panose="020F0502020204030204" pitchFamily="34" charset="0"/>
                <a:cs typeface="Calibri" panose="020F0502020204030204" pitchFamily="34" charset="0"/>
              </a:rPr>
              <a:t> of the Information System is a key driving force behind company evolution, focusing on the effective use of information. This involves aligning various dimensions such as processes, organization, information, resources, and the environment with the overall IS strategy to ensure cohesive and efficient governance.</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2"/>
        <p:cNvGrpSpPr/>
        <p:nvPr/>
      </p:nvGrpSpPr>
      <p:grpSpPr>
        <a:xfrm>
          <a:off x="0" y="0"/>
          <a:ext cx="0" cy="0"/>
          <a:chOff x="0" y="0"/>
          <a:chExt cx="0" cy="0"/>
        </a:xfrm>
      </p:grpSpPr>
      <p:sp>
        <p:nvSpPr>
          <p:cNvPr id="433" name="Google Shape;433;p53"/>
          <p:cNvSpPr txBox="1"/>
          <p:nvPr/>
        </p:nvSpPr>
        <p:spPr>
          <a:xfrm>
            <a:off x="0" y="-3463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Urbanisation Challenges</a:t>
            </a:r>
            <a:endParaRPr sz="700" dirty="0"/>
          </a:p>
        </p:txBody>
      </p:sp>
      <p:sp>
        <p:nvSpPr>
          <p:cNvPr id="434" name="Google Shape;434;p5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5" name="Google Shape;435;p5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6" name="Google Shape;436;p53"/>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437" name="Google Shape;437;p53"/>
          <p:cNvPicPr preferRelativeResize="0"/>
          <p:nvPr/>
        </p:nvPicPr>
        <p:blipFill>
          <a:blip r:embed="rId3">
            <a:alphaModFix/>
          </a:blip>
          <a:stretch>
            <a:fillRect/>
          </a:stretch>
        </p:blipFill>
        <p:spPr>
          <a:xfrm>
            <a:off x="-25875" y="416363"/>
            <a:ext cx="4623751" cy="2986174"/>
          </a:xfrm>
          <a:prstGeom prst="rect">
            <a:avLst/>
          </a:prstGeom>
          <a:noFill/>
          <a:ln>
            <a:noFill/>
          </a:ln>
        </p:spPr>
      </p:pic>
      <p:sp>
        <p:nvSpPr>
          <p:cNvPr id="438" name="Google Shape;438;p53"/>
          <p:cNvSpPr txBox="1"/>
          <p:nvPr/>
        </p:nvSpPr>
        <p:spPr>
          <a:xfrm>
            <a:off x="4572000" y="424150"/>
            <a:ext cx="4292700" cy="2970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300"/>
              </a:spcBef>
              <a:spcAft>
                <a:spcPts val="0"/>
              </a:spcAft>
              <a:buClr>
                <a:schemeClr val="dk1"/>
              </a:buClr>
              <a:buSzPts val="2000"/>
              <a:buAutoNum type="arabicPeriod"/>
            </a:pPr>
            <a:r>
              <a:rPr lang="en-GB" sz="2000" dirty="0">
                <a:solidFill>
                  <a:schemeClr val="dk1"/>
                </a:solidFill>
              </a:rPr>
              <a:t>Cost-saving</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Providing More Value</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Flexibility</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Cost-Effective and Efficient Production</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Interoperability</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Opening</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Ensure Quality of Service</a:t>
            </a:r>
            <a:endParaRPr sz="2000" dirty="0">
              <a:solidFill>
                <a:schemeClr val="dk1"/>
              </a:solidFill>
            </a:endParaRPr>
          </a:p>
        </p:txBody>
      </p:sp>
      <p:sp>
        <p:nvSpPr>
          <p:cNvPr id="3" name="TextBox 2">
            <a:extLst>
              <a:ext uri="{FF2B5EF4-FFF2-40B4-BE49-F238E27FC236}">
                <a16:creationId xmlns:a16="http://schemas.microsoft.com/office/drawing/2014/main" id="{15CDED2F-06B9-808E-77EB-B9A1C0F65C41}"/>
              </a:ext>
            </a:extLst>
          </p:cNvPr>
          <p:cNvSpPr txBox="1"/>
          <p:nvPr/>
        </p:nvSpPr>
        <p:spPr>
          <a:xfrm>
            <a:off x="-25875" y="3506724"/>
            <a:ext cx="9169875" cy="1631216"/>
          </a:xfrm>
          <a:prstGeom prst="rect">
            <a:avLst/>
          </a:prstGeom>
          <a:solidFill>
            <a:schemeClr val="bg1"/>
          </a:solidFill>
          <a:ln w="28575">
            <a:solidFill>
              <a:schemeClr val="accent1"/>
            </a:solidFill>
          </a:ln>
        </p:spPr>
        <p:txBody>
          <a:bodyPr wrap="square">
            <a:spAutoFit/>
          </a:bodyPr>
          <a:lstStyle/>
          <a:p>
            <a:r>
              <a:rPr lang="en-US" sz="2000" dirty="0" err="1">
                <a:latin typeface="Calibri" panose="020F0502020204030204" pitchFamily="34" charset="0"/>
                <a:cs typeface="Calibri" panose="020F0502020204030204" pitchFamily="34" charset="0"/>
              </a:rPr>
              <a:t>Urbanisation</a:t>
            </a:r>
            <a:r>
              <a:rPr lang="en-US" sz="2000" dirty="0">
                <a:latin typeface="Calibri" panose="020F0502020204030204" pitchFamily="34" charset="0"/>
                <a:cs typeface="Calibri" panose="020F0502020204030204" pitchFamily="34" charset="0"/>
              </a:rPr>
              <a:t> of Information Systems involves addressing several challenges, including cost-saving, providing more value, ensuring flexibility, achieving cost-effective and efficient production, enabling interoperability, facilitating opening, and ensuring the quality of service. These challenges must be managed to align the information system strategy with overall business goals effectively.</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2"/>
        <p:cNvGrpSpPr/>
        <p:nvPr/>
      </p:nvGrpSpPr>
      <p:grpSpPr>
        <a:xfrm>
          <a:off x="0" y="0"/>
          <a:ext cx="0" cy="0"/>
          <a:chOff x="0" y="0"/>
          <a:chExt cx="0" cy="0"/>
        </a:xfrm>
      </p:grpSpPr>
      <p:sp>
        <p:nvSpPr>
          <p:cNvPr id="443" name="Google Shape;443;p54"/>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Three Phases of Urbanisation</a:t>
            </a:r>
            <a:endParaRPr sz="700"/>
          </a:p>
        </p:txBody>
      </p:sp>
      <p:sp>
        <p:nvSpPr>
          <p:cNvPr id="444" name="Google Shape;444;p54"/>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5" name="Google Shape;445;p54"/>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6" name="Google Shape;446;p54"/>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447" name="Google Shape;447;p54"/>
          <p:cNvPicPr preferRelativeResize="0"/>
          <p:nvPr/>
        </p:nvPicPr>
        <p:blipFill>
          <a:blip r:embed="rId3">
            <a:alphaModFix/>
          </a:blip>
          <a:stretch>
            <a:fillRect/>
          </a:stretch>
        </p:blipFill>
        <p:spPr>
          <a:xfrm>
            <a:off x="10300" y="868608"/>
            <a:ext cx="4498250" cy="2860052"/>
          </a:xfrm>
          <a:prstGeom prst="rect">
            <a:avLst/>
          </a:prstGeom>
          <a:noFill/>
          <a:ln>
            <a:noFill/>
          </a:ln>
        </p:spPr>
      </p:pic>
      <p:sp>
        <p:nvSpPr>
          <p:cNvPr id="448" name="Google Shape;448;p54"/>
          <p:cNvSpPr txBox="1"/>
          <p:nvPr/>
        </p:nvSpPr>
        <p:spPr>
          <a:xfrm>
            <a:off x="4761400" y="1027950"/>
            <a:ext cx="4382600" cy="270070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300"/>
              </a:spcBef>
              <a:spcAft>
                <a:spcPts val="0"/>
              </a:spcAft>
              <a:buClr>
                <a:schemeClr val="dk1"/>
              </a:buClr>
              <a:buSzPts val="2000"/>
              <a:buAutoNum type="arabicPeriod"/>
            </a:pPr>
            <a:r>
              <a:rPr lang="en-GB" sz="2000" dirty="0">
                <a:solidFill>
                  <a:schemeClr val="dk1"/>
                </a:solidFill>
              </a:rPr>
              <a:t>Determine the business strategy required to satisfy the need;</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Definition of functional requirements and specific mapping;</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Identification of technological orientations. </a:t>
            </a:r>
            <a:endParaRPr sz="2000" dirty="0">
              <a:solidFill>
                <a:schemeClr val="dk1"/>
              </a:solidFill>
            </a:endParaRPr>
          </a:p>
        </p:txBody>
      </p:sp>
      <p:sp>
        <p:nvSpPr>
          <p:cNvPr id="3" name="TextBox 2">
            <a:extLst>
              <a:ext uri="{FF2B5EF4-FFF2-40B4-BE49-F238E27FC236}">
                <a16:creationId xmlns:a16="http://schemas.microsoft.com/office/drawing/2014/main" id="{4C19F141-6478-2A59-9594-2C4A1C75A5F7}"/>
              </a:ext>
            </a:extLst>
          </p:cNvPr>
          <p:cNvSpPr txBox="1"/>
          <p:nvPr/>
        </p:nvSpPr>
        <p:spPr>
          <a:xfrm>
            <a:off x="10300" y="3696950"/>
            <a:ext cx="9144000" cy="1446550"/>
          </a:xfrm>
          <a:prstGeom prst="rect">
            <a:avLst/>
          </a:prstGeom>
          <a:solidFill>
            <a:schemeClr val="bg1"/>
          </a:solid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The three phases of </a:t>
            </a:r>
            <a:r>
              <a:rPr lang="en-US" sz="2200" dirty="0" err="1">
                <a:latin typeface="Calibri" panose="020F0502020204030204" pitchFamily="34" charset="0"/>
                <a:cs typeface="Calibri" panose="020F0502020204030204" pitchFamily="34" charset="0"/>
              </a:rPr>
              <a:t>urbanisation</a:t>
            </a:r>
            <a:r>
              <a:rPr lang="en-US" sz="2200" dirty="0">
                <a:latin typeface="Calibri" panose="020F0502020204030204" pitchFamily="34" charset="0"/>
                <a:cs typeface="Calibri" panose="020F0502020204030204" pitchFamily="34" charset="0"/>
              </a:rPr>
              <a:t> involve determining the business strategy needed to meet organizational requirements, defining functional requirements and specific mappings, and identifying technological orientations to support the overall information system strategy.</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2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List of Topics</a:t>
            </a:r>
            <a:endParaRPr sz="700"/>
          </a:p>
        </p:txBody>
      </p:sp>
      <p:sp>
        <p:nvSpPr>
          <p:cNvPr id="166" name="Google Shape;166;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7" name="Google Shape;167;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168" name="Google Shape;168;p28"/>
          <p:cNvGraphicFramePr/>
          <p:nvPr/>
        </p:nvGraphicFramePr>
        <p:xfrm>
          <a:off x="349650" y="1047750"/>
          <a:ext cx="3447000" cy="3017340"/>
        </p:xfrm>
        <a:graphic>
          <a:graphicData uri="http://schemas.openxmlformats.org/drawingml/2006/table">
            <a:tbl>
              <a:tblPr>
                <a:noFill/>
                <a:tableStyleId>{B0FE7DC1-8154-43FB-8807-5ACC37203F5A}</a:tableStyleId>
              </a:tblPr>
              <a:tblGrid>
                <a:gridCol w="344700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GB"/>
                        <a:t>Organisations, Values, Business Models.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IT Governance Frameworks. </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Alignment between Business Strategy and ICT Policies. </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ICT Strategies and Policies. </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t>Legal and Ethical Context of IT Governance. </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Policies in the Global Context; Outsourcing, Cloud. </a:t>
                      </a:r>
                      <a:endParaRPr/>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169" name="Google Shape;169;p28"/>
          <p:cNvGraphicFramePr/>
          <p:nvPr/>
        </p:nvGraphicFramePr>
        <p:xfrm>
          <a:off x="4162800" y="1040150"/>
          <a:ext cx="3447000" cy="2011560"/>
        </p:xfrm>
        <a:graphic>
          <a:graphicData uri="http://schemas.openxmlformats.org/drawingml/2006/table">
            <a:tbl>
              <a:tblPr>
                <a:noFill/>
                <a:tableStyleId>{B0FE7DC1-8154-43FB-8807-5ACC37203F5A}</a:tableStyleId>
              </a:tblPr>
              <a:tblGrid>
                <a:gridCol w="344700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GB"/>
                        <a:t>Policies in Organisational Context; e-Government, Not-for-Profit Sector</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COBIT and related frameworks and standards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Process Capability Model</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Information Security</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2"/>
        <p:cNvGrpSpPr/>
        <p:nvPr/>
      </p:nvGrpSpPr>
      <p:grpSpPr>
        <a:xfrm>
          <a:off x="0" y="0"/>
          <a:ext cx="0" cy="0"/>
          <a:chOff x="0" y="0"/>
          <a:chExt cx="0" cy="0"/>
        </a:xfrm>
      </p:grpSpPr>
      <p:sp>
        <p:nvSpPr>
          <p:cNvPr id="453" name="Google Shape;453;p55"/>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Rules and Good Practice of Urbanisation</a:t>
            </a:r>
            <a:endParaRPr sz="700"/>
          </a:p>
        </p:txBody>
      </p:sp>
      <p:sp>
        <p:nvSpPr>
          <p:cNvPr id="454" name="Google Shape;454;p55"/>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5" name="Google Shape;455;p55"/>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6" name="Google Shape;456;p55"/>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457" name="Google Shape;457;p55"/>
          <p:cNvPicPr preferRelativeResize="0"/>
          <p:nvPr/>
        </p:nvPicPr>
        <p:blipFill>
          <a:blip r:embed="rId3">
            <a:alphaModFix/>
          </a:blip>
          <a:stretch>
            <a:fillRect/>
          </a:stretch>
        </p:blipFill>
        <p:spPr>
          <a:xfrm>
            <a:off x="0" y="836107"/>
            <a:ext cx="3735659" cy="2466095"/>
          </a:xfrm>
          <a:prstGeom prst="rect">
            <a:avLst/>
          </a:prstGeom>
          <a:noFill/>
          <a:ln>
            <a:noFill/>
          </a:ln>
        </p:spPr>
      </p:pic>
      <p:sp>
        <p:nvSpPr>
          <p:cNvPr id="458" name="Google Shape;458;p55"/>
          <p:cNvSpPr txBox="1"/>
          <p:nvPr/>
        </p:nvSpPr>
        <p:spPr>
          <a:xfrm>
            <a:off x="3281916" y="795417"/>
            <a:ext cx="5798634" cy="245294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300"/>
              </a:spcBef>
              <a:spcAft>
                <a:spcPts val="0"/>
              </a:spcAft>
              <a:buClr>
                <a:schemeClr val="dk1"/>
              </a:buClr>
              <a:buSzPts val="2000"/>
              <a:buAutoNum type="arabicPeriod"/>
            </a:pPr>
            <a:r>
              <a:rPr lang="en-GB" sz="1800" b="1" dirty="0">
                <a:solidFill>
                  <a:schemeClr val="dk1"/>
                </a:solidFill>
              </a:rPr>
              <a:t>Zone: </a:t>
            </a:r>
            <a:r>
              <a:rPr lang="en-GB" sz="1800" dirty="0">
                <a:solidFill>
                  <a:schemeClr val="dk1"/>
                </a:solidFill>
              </a:rPr>
              <a:t>an area forms a homogeneous family of </a:t>
            </a:r>
            <a:r>
              <a:rPr lang="en-GB" sz="1800" dirty="0" err="1">
                <a:solidFill>
                  <a:schemeClr val="dk1"/>
                </a:solidFill>
              </a:rPr>
              <a:t>neighborhoods</a:t>
            </a:r>
            <a:r>
              <a:rPr lang="en-GB" sz="1800" dirty="0">
                <a:solidFill>
                  <a:schemeClr val="dk1"/>
                </a:solidFill>
              </a:rPr>
              <a:t> with same construction rule and linkage. </a:t>
            </a:r>
            <a:endParaRPr sz="18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1800" b="1" dirty="0" err="1">
                <a:solidFill>
                  <a:schemeClr val="dk1"/>
                </a:solidFill>
              </a:rPr>
              <a:t>Neighborhood</a:t>
            </a:r>
            <a:r>
              <a:rPr lang="en-GB" sz="1800" b="1" dirty="0">
                <a:solidFill>
                  <a:schemeClr val="dk1"/>
                </a:solidFill>
              </a:rPr>
              <a:t>: </a:t>
            </a:r>
            <a:r>
              <a:rPr lang="en-GB" sz="1800" dirty="0">
                <a:solidFill>
                  <a:schemeClr val="dk1"/>
                </a:solidFill>
              </a:rPr>
              <a:t>a fraction if a processed information system.</a:t>
            </a:r>
            <a:endParaRPr sz="18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1800" b="1" dirty="0">
                <a:solidFill>
                  <a:schemeClr val="dk1"/>
                </a:solidFill>
              </a:rPr>
              <a:t>Block: </a:t>
            </a:r>
            <a:r>
              <a:rPr lang="en-GB" sz="1800" dirty="0">
                <a:solidFill>
                  <a:schemeClr val="dk1"/>
                </a:solidFill>
              </a:rPr>
              <a:t>a block is a set of homogeneous data and processing</a:t>
            </a:r>
            <a:endParaRPr sz="1800" dirty="0">
              <a:solidFill>
                <a:schemeClr val="dk1"/>
              </a:solidFill>
            </a:endParaRPr>
          </a:p>
        </p:txBody>
      </p:sp>
      <p:sp>
        <p:nvSpPr>
          <p:cNvPr id="3" name="TextBox 2">
            <a:extLst>
              <a:ext uri="{FF2B5EF4-FFF2-40B4-BE49-F238E27FC236}">
                <a16:creationId xmlns:a16="http://schemas.microsoft.com/office/drawing/2014/main" id="{029408F7-A6A2-D3A8-DD3D-0C072E066A9B}"/>
              </a:ext>
            </a:extLst>
          </p:cNvPr>
          <p:cNvSpPr txBox="1"/>
          <p:nvPr/>
        </p:nvSpPr>
        <p:spPr>
          <a:xfrm>
            <a:off x="0" y="3204508"/>
            <a:ext cx="9144000" cy="1938992"/>
          </a:xfrm>
          <a:prstGeom prst="rect">
            <a:avLst/>
          </a:prstGeom>
          <a:solidFill>
            <a:schemeClr val="bg1"/>
          </a:solidFill>
          <a:ln w="28575">
            <a:solidFill>
              <a:schemeClr val="accent1"/>
            </a:solidFill>
          </a:ln>
        </p:spPr>
        <p:txBody>
          <a:bodyPr wrap="square">
            <a:spAutoFit/>
          </a:bodyPr>
          <a:lstStyle/>
          <a:p>
            <a:r>
              <a:rPr lang="en-AU" sz="2000" dirty="0">
                <a:latin typeface="Calibri" panose="020F0502020204030204" pitchFamily="34" charset="0"/>
                <a:cs typeface="Calibri" panose="020F0502020204030204" pitchFamily="34" charset="0"/>
              </a:rPr>
              <a:t>Effective urbanisation of information systems involves organizing areas into zones, </a:t>
            </a:r>
            <a:r>
              <a:rPr lang="en-AU" sz="2000" dirty="0" err="1">
                <a:latin typeface="Calibri" panose="020F0502020204030204" pitchFamily="34" charset="0"/>
                <a:cs typeface="Calibri" panose="020F0502020204030204" pitchFamily="34" charset="0"/>
              </a:rPr>
              <a:t>neighborhoods</a:t>
            </a:r>
            <a:r>
              <a:rPr lang="en-AU" sz="2000" dirty="0">
                <a:latin typeface="Calibri" panose="020F0502020204030204" pitchFamily="34" charset="0"/>
                <a:cs typeface="Calibri" panose="020F0502020204030204" pitchFamily="34" charset="0"/>
              </a:rPr>
              <a:t>, and blocks. A zone is a homogeneous family of </a:t>
            </a:r>
            <a:r>
              <a:rPr lang="en-AU" sz="2000" dirty="0" err="1">
                <a:latin typeface="Calibri" panose="020F0502020204030204" pitchFamily="34" charset="0"/>
                <a:cs typeface="Calibri" panose="020F0502020204030204" pitchFamily="34" charset="0"/>
              </a:rPr>
              <a:t>neighborhoods</a:t>
            </a:r>
            <a:r>
              <a:rPr lang="en-AU" sz="2000" dirty="0">
                <a:latin typeface="Calibri" panose="020F0502020204030204" pitchFamily="34" charset="0"/>
                <a:cs typeface="Calibri" panose="020F0502020204030204" pitchFamily="34" charset="0"/>
              </a:rPr>
              <a:t> with common construction rules, a </a:t>
            </a:r>
            <a:r>
              <a:rPr lang="en-AU" sz="2000" dirty="0" err="1">
                <a:latin typeface="Calibri" panose="020F0502020204030204" pitchFamily="34" charset="0"/>
                <a:cs typeface="Calibri" panose="020F0502020204030204" pitchFamily="34" charset="0"/>
              </a:rPr>
              <a:t>neighborhood</a:t>
            </a:r>
            <a:r>
              <a:rPr lang="en-AU" sz="2000" dirty="0">
                <a:latin typeface="Calibri" panose="020F0502020204030204" pitchFamily="34" charset="0"/>
                <a:cs typeface="Calibri" panose="020F0502020204030204" pitchFamily="34" charset="0"/>
              </a:rPr>
              <a:t> represents a fraction of the processed information system, and a block is a set of homogeneous data and processing activities. These practices help streamline the management and alignment of information resources with business strategies.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2"/>
        <p:cNvGrpSpPr/>
        <p:nvPr/>
      </p:nvGrpSpPr>
      <p:grpSpPr>
        <a:xfrm>
          <a:off x="0" y="0"/>
          <a:ext cx="0" cy="0"/>
          <a:chOff x="0" y="0"/>
          <a:chExt cx="0" cy="0"/>
        </a:xfrm>
      </p:grpSpPr>
      <p:sp>
        <p:nvSpPr>
          <p:cNvPr id="463" name="Google Shape;463;p56"/>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Flexibility</a:t>
            </a:r>
            <a:endParaRPr sz="700"/>
          </a:p>
        </p:txBody>
      </p:sp>
      <p:sp>
        <p:nvSpPr>
          <p:cNvPr id="464" name="Google Shape;464;p5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5" name="Google Shape;465;p5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6" name="Google Shape;466;p56"/>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sp>
        <p:nvSpPr>
          <p:cNvPr id="467" name="Google Shape;467;p56"/>
          <p:cNvSpPr txBox="1"/>
          <p:nvPr/>
        </p:nvSpPr>
        <p:spPr>
          <a:xfrm>
            <a:off x="0" y="836107"/>
            <a:ext cx="5207620" cy="4122637"/>
          </a:xfrm>
          <a:prstGeom prst="rect">
            <a:avLst/>
          </a:prstGeom>
          <a:solidFill>
            <a:schemeClr val="bg1"/>
          </a:solid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GB" sz="1800" b="1" dirty="0">
                <a:solidFill>
                  <a:schemeClr val="dk1"/>
                </a:solidFill>
              </a:rPr>
              <a:t>Flexibility</a:t>
            </a:r>
            <a:r>
              <a:rPr lang="en-GB" sz="1800" dirty="0">
                <a:solidFill>
                  <a:schemeClr val="dk1"/>
                </a:solidFill>
              </a:rPr>
              <a:t> is the ability to react to environmental change in information systems, organisational theory, strategic management or operational management (Lee and Xia, 2005). </a:t>
            </a:r>
            <a:endParaRPr sz="1800" dirty="0">
              <a:solidFill>
                <a:schemeClr val="dk1"/>
              </a:solidFill>
            </a:endParaRPr>
          </a:p>
          <a:p>
            <a:pPr marL="0" lvl="0" indent="0" algn="l" rtl="0">
              <a:lnSpc>
                <a:spcPct val="115000"/>
              </a:lnSpc>
              <a:spcBef>
                <a:spcPts val="300"/>
              </a:spcBef>
              <a:spcAft>
                <a:spcPts val="0"/>
              </a:spcAft>
              <a:buNone/>
            </a:pPr>
            <a:r>
              <a:rPr lang="en-GB" sz="1800" b="1" dirty="0">
                <a:solidFill>
                  <a:schemeClr val="dk1"/>
                </a:solidFill>
              </a:rPr>
              <a:t>IT Flexibility </a:t>
            </a:r>
            <a:r>
              <a:rPr lang="en-GB" sz="1800" dirty="0">
                <a:solidFill>
                  <a:schemeClr val="dk1"/>
                </a:solidFill>
              </a:rPr>
              <a:t>is often characterised by organisational capacity to support various information technologies and services based on four dimensions:</a:t>
            </a:r>
            <a:endParaRPr sz="1800" dirty="0">
              <a:solidFill>
                <a:schemeClr val="dk1"/>
              </a:solidFill>
            </a:endParaRPr>
          </a:p>
          <a:p>
            <a:pPr marL="457200" lvl="0" indent="-342900" algn="l" rtl="0">
              <a:lnSpc>
                <a:spcPct val="115000"/>
              </a:lnSpc>
              <a:spcBef>
                <a:spcPts val="300"/>
              </a:spcBef>
              <a:spcAft>
                <a:spcPts val="0"/>
              </a:spcAft>
              <a:buClr>
                <a:schemeClr val="dk1"/>
              </a:buClr>
              <a:buSzPts val="1800"/>
              <a:buAutoNum type="arabicPeriod"/>
            </a:pPr>
            <a:r>
              <a:rPr lang="en-GB" sz="1800" dirty="0">
                <a:solidFill>
                  <a:schemeClr val="dk1"/>
                </a:solidFill>
              </a:rPr>
              <a:t>Compatibility</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GB" sz="1800" dirty="0">
                <a:solidFill>
                  <a:schemeClr val="dk1"/>
                </a:solidFill>
              </a:rPr>
              <a:t>Connectivity</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GB" sz="1800" dirty="0">
                <a:solidFill>
                  <a:schemeClr val="dk1"/>
                </a:solidFill>
              </a:rPr>
              <a:t>Modularity</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GB" sz="1800" dirty="0">
                <a:solidFill>
                  <a:schemeClr val="dk1"/>
                </a:solidFill>
              </a:rPr>
              <a:t>IT Staff Flexibility</a:t>
            </a:r>
            <a:endParaRPr sz="1800" dirty="0">
              <a:solidFill>
                <a:schemeClr val="dk1"/>
              </a:solidFill>
            </a:endParaRPr>
          </a:p>
        </p:txBody>
      </p:sp>
      <p:sp>
        <p:nvSpPr>
          <p:cNvPr id="3" name="TextBox 2">
            <a:extLst>
              <a:ext uri="{FF2B5EF4-FFF2-40B4-BE49-F238E27FC236}">
                <a16:creationId xmlns:a16="http://schemas.microsoft.com/office/drawing/2014/main" id="{F90BFB54-66B3-F6CA-C89C-5FFF151EE715}"/>
              </a:ext>
            </a:extLst>
          </p:cNvPr>
          <p:cNvSpPr txBox="1"/>
          <p:nvPr/>
        </p:nvSpPr>
        <p:spPr>
          <a:xfrm>
            <a:off x="5207620" y="868607"/>
            <a:ext cx="3936380" cy="4293483"/>
          </a:xfrm>
          <a:prstGeom prst="rect">
            <a:avLst/>
          </a:prstGeom>
          <a:solidFill>
            <a:schemeClr val="bg1"/>
          </a:solidFill>
          <a:ln w="28575">
            <a:solidFill>
              <a:schemeClr val="accent1"/>
            </a:solidFill>
          </a:ln>
        </p:spPr>
        <p:txBody>
          <a:bodyPr wrap="square">
            <a:spAutoFit/>
          </a:bodyPr>
          <a:lstStyle/>
          <a:p>
            <a:r>
              <a:rPr lang="en-US" sz="2100" dirty="0">
                <a:latin typeface="Calibri" panose="020F0502020204030204" pitchFamily="34" charset="0"/>
                <a:cs typeface="Calibri" panose="020F0502020204030204" pitchFamily="34" charset="0"/>
              </a:rPr>
              <a:t>Flexibility refers to the ability of an organization to adapt to environmental changes in information systems, organizational theory, strategic management, or operational management. IT flexibility is characterized by the organization's capacity to support various information technologies and services based on compatibility, connectivity, modularity, and IT staff flexibility.</a:t>
            </a:r>
            <a:endParaRPr lang="en-AU" sz="2100" dirty="0">
              <a:latin typeface="Calibri" panose="020F0502020204030204" pitchFamily="34" charset="0"/>
              <a:cs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1"/>
        <p:cNvGrpSpPr/>
        <p:nvPr/>
      </p:nvGrpSpPr>
      <p:grpSpPr>
        <a:xfrm>
          <a:off x="0" y="0"/>
          <a:ext cx="0" cy="0"/>
          <a:chOff x="0" y="0"/>
          <a:chExt cx="0" cy="0"/>
        </a:xfrm>
      </p:grpSpPr>
      <p:sp>
        <p:nvSpPr>
          <p:cNvPr id="472" name="Google Shape;472;p57"/>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Agilility</a:t>
            </a:r>
            <a:endParaRPr sz="700"/>
          </a:p>
        </p:txBody>
      </p:sp>
      <p:sp>
        <p:nvSpPr>
          <p:cNvPr id="473" name="Google Shape;473;p57"/>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4" name="Google Shape;474;p57"/>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5" name="Google Shape;475;p57"/>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sp>
        <p:nvSpPr>
          <p:cNvPr id="476" name="Google Shape;476;p57"/>
          <p:cNvSpPr txBox="1"/>
          <p:nvPr/>
        </p:nvSpPr>
        <p:spPr>
          <a:xfrm>
            <a:off x="273450" y="1027950"/>
            <a:ext cx="5496300" cy="30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GB" sz="1900">
                <a:solidFill>
                  <a:schemeClr val="dk1"/>
                </a:solidFill>
              </a:rPr>
              <a:t>The concept of agility is often associated with terms such as flexibility, dynamic, and organic. </a:t>
            </a:r>
            <a:endParaRPr sz="1900">
              <a:solidFill>
                <a:schemeClr val="dk1"/>
              </a:solidFill>
            </a:endParaRPr>
          </a:p>
          <a:p>
            <a:pPr marL="0" lvl="0" indent="0" algn="l" rtl="0">
              <a:lnSpc>
                <a:spcPct val="115000"/>
              </a:lnSpc>
              <a:spcBef>
                <a:spcPts val="300"/>
              </a:spcBef>
              <a:spcAft>
                <a:spcPts val="0"/>
              </a:spcAft>
              <a:buNone/>
            </a:pPr>
            <a:endParaRPr sz="1900">
              <a:solidFill>
                <a:schemeClr val="dk1"/>
              </a:solidFill>
            </a:endParaRPr>
          </a:p>
          <a:p>
            <a:pPr marL="0" lvl="0" indent="0" algn="l" rtl="0">
              <a:lnSpc>
                <a:spcPct val="115000"/>
              </a:lnSpc>
              <a:spcBef>
                <a:spcPts val="300"/>
              </a:spcBef>
              <a:spcAft>
                <a:spcPts val="0"/>
              </a:spcAft>
              <a:buNone/>
            </a:pPr>
            <a:r>
              <a:rPr lang="en-GB" sz="1900">
                <a:solidFill>
                  <a:schemeClr val="dk1"/>
                </a:solidFill>
              </a:rPr>
              <a:t>Four established areas of agility of the IS are:</a:t>
            </a:r>
            <a:br>
              <a:rPr lang="en-GB" sz="1900">
                <a:solidFill>
                  <a:schemeClr val="dk1"/>
                </a:solidFill>
              </a:rPr>
            </a:br>
            <a:r>
              <a:rPr lang="en-GB" sz="1900">
                <a:solidFill>
                  <a:schemeClr val="dk1"/>
                </a:solidFill>
              </a:rPr>
              <a:t>1. IT Infrastructure</a:t>
            </a:r>
            <a:endParaRPr sz="1900">
              <a:solidFill>
                <a:schemeClr val="dk1"/>
              </a:solidFill>
            </a:endParaRPr>
          </a:p>
          <a:p>
            <a:pPr marL="0" lvl="0" indent="0" algn="l" rtl="0">
              <a:lnSpc>
                <a:spcPct val="115000"/>
              </a:lnSpc>
              <a:spcBef>
                <a:spcPts val="300"/>
              </a:spcBef>
              <a:spcAft>
                <a:spcPts val="0"/>
              </a:spcAft>
              <a:buNone/>
            </a:pPr>
            <a:r>
              <a:rPr lang="en-GB" sz="1900">
                <a:solidFill>
                  <a:schemeClr val="dk1"/>
                </a:solidFill>
              </a:rPr>
              <a:t>2. IS Development</a:t>
            </a:r>
            <a:endParaRPr sz="1900">
              <a:solidFill>
                <a:schemeClr val="dk1"/>
              </a:solidFill>
            </a:endParaRPr>
          </a:p>
          <a:p>
            <a:pPr marL="0" lvl="0" indent="0" algn="l" rtl="0">
              <a:lnSpc>
                <a:spcPct val="115000"/>
              </a:lnSpc>
              <a:spcBef>
                <a:spcPts val="300"/>
              </a:spcBef>
              <a:spcAft>
                <a:spcPts val="0"/>
              </a:spcAft>
              <a:buNone/>
            </a:pPr>
            <a:r>
              <a:rPr lang="en-GB" sz="1900">
                <a:solidFill>
                  <a:schemeClr val="dk1"/>
                </a:solidFill>
              </a:rPr>
              <a:t>4. IS Organisation</a:t>
            </a:r>
            <a:endParaRPr sz="1900">
              <a:solidFill>
                <a:schemeClr val="dk1"/>
              </a:solidFill>
            </a:endParaRPr>
          </a:p>
          <a:p>
            <a:pPr marL="0" lvl="0" indent="0" algn="l" rtl="0">
              <a:lnSpc>
                <a:spcPct val="115000"/>
              </a:lnSpc>
              <a:spcBef>
                <a:spcPts val="300"/>
              </a:spcBef>
              <a:spcAft>
                <a:spcPts val="300"/>
              </a:spcAft>
              <a:buNone/>
            </a:pPr>
            <a:r>
              <a:rPr lang="en-GB" sz="1900">
                <a:solidFill>
                  <a:schemeClr val="dk1"/>
                </a:solidFill>
              </a:rPr>
              <a:t>5. IS Personnel</a:t>
            </a:r>
            <a:endParaRPr sz="1900">
              <a:solidFill>
                <a:schemeClr val="dk1"/>
              </a:solidFill>
            </a:endParaRPr>
          </a:p>
        </p:txBody>
      </p:sp>
      <p:pic>
        <p:nvPicPr>
          <p:cNvPr id="477" name="Google Shape;477;p57"/>
          <p:cNvPicPr preferRelativeResize="0"/>
          <p:nvPr/>
        </p:nvPicPr>
        <p:blipFill>
          <a:blip r:embed="rId3">
            <a:alphaModFix/>
          </a:blip>
          <a:stretch>
            <a:fillRect/>
          </a:stretch>
        </p:blipFill>
        <p:spPr>
          <a:xfrm>
            <a:off x="5660356" y="61550"/>
            <a:ext cx="3369700" cy="2848925"/>
          </a:xfrm>
          <a:prstGeom prst="rect">
            <a:avLst/>
          </a:prstGeom>
          <a:noFill/>
          <a:ln>
            <a:noFill/>
          </a:ln>
        </p:spPr>
      </p:pic>
      <p:sp>
        <p:nvSpPr>
          <p:cNvPr id="3" name="TextBox 2">
            <a:extLst>
              <a:ext uri="{FF2B5EF4-FFF2-40B4-BE49-F238E27FC236}">
                <a16:creationId xmlns:a16="http://schemas.microsoft.com/office/drawing/2014/main" id="{71C5253A-396D-D440-8499-48D8FCB2DFE8}"/>
              </a:ext>
            </a:extLst>
          </p:cNvPr>
          <p:cNvSpPr txBox="1"/>
          <p:nvPr/>
        </p:nvSpPr>
        <p:spPr>
          <a:xfrm>
            <a:off x="2453268" y="3019842"/>
            <a:ext cx="6690732" cy="2123658"/>
          </a:xfrm>
          <a:prstGeom prst="rect">
            <a:avLst/>
          </a:prstGeom>
          <a:solidFill>
            <a:schemeClr val="bg1"/>
          </a:solid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Agility in information systems is associated with flexibility, dynamism, and being organic. It encompasses four key areas: IT infrastructure, IS development, IS organization, and IS personnel, which collectively enhance the system's ability to rapidly adapt to changes and efficiently support organizational needs.</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482" name="Google Shape;482;p5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IS Development (ISD)</a:t>
            </a:r>
            <a:endParaRPr sz="700"/>
          </a:p>
        </p:txBody>
      </p:sp>
      <p:sp>
        <p:nvSpPr>
          <p:cNvPr id="483" name="Google Shape;483;p5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4" name="Google Shape;484;p5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5" name="Google Shape;485;p58"/>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sp>
        <p:nvSpPr>
          <p:cNvPr id="486" name="Google Shape;486;p58"/>
          <p:cNvSpPr txBox="1"/>
          <p:nvPr/>
        </p:nvSpPr>
        <p:spPr>
          <a:xfrm>
            <a:off x="273449" y="1027950"/>
            <a:ext cx="5134891" cy="39548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GB" sz="2000" b="1" dirty="0">
                <a:solidFill>
                  <a:schemeClr val="dk1"/>
                </a:solidFill>
              </a:rPr>
              <a:t>Two central components</a:t>
            </a:r>
            <a:r>
              <a:rPr lang="en-GB" sz="2000" dirty="0">
                <a:solidFill>
                  <a:schemeClr val="dk1"/>
                </a:solidFill>
              </a:rPr>
              <a:t> of ISD flexibility:</a:t>
            </a:r>
            <a:endParaRPr sz="2000" dirty="0">
              <a:solidFill>
                <a:schemeClr val="dk1"/>
              </a:solidFill>
            </a:endParaRPr>
          </a:p>
          <a:p>
            <a:pPr marL="457200" lvl="0" indent="-355600" algn="l" rtl="0">
              <a:lnSpc>
                <a:spcPct val="115000"/>
              </a:lnSpc>
              <a:spcBef>
                <a:spcPts val="300"/>
              </a:spcBef>
              <a:spcAft>
                <a:spcPts val="0"/>
              </a:spcAft>
              <a:buClr>
                <a:schemeClr val="dk1"/>
              </a:buClr>
              <a:buSzPts val="2000"/>
              <a:buAutoNum type="arabicPeriod"/>
            </a:pPr>
            <a:r>
              <a:rPr lang="en-GB" sz="2000" dirty="0">
                <a:solidFill>
                  <a:schemeClr val="dk1"/>
                </a:solidFill>
              </a:rPr>
              <a:t>Response Effectiveness</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Effectiveness of the response</a:t>
            </a:r>
            <a:endParaRPr sz="2000" dirty="0">
              <a:solidFill>
                <a:schemeClr val="dk1"/>
              </a:solidFill>
            </a:endParaRPr>
          </a:p>
          <a:p>
            <a:pPr marL="0" lvl="0" indent="0" algn="l" rtl="0">
              <a:lnSpc>
                <a:spcPct val="115000"/>
              </a:lnSpc>
              <a:spcBef>
                <a:spcPts val="300"/>
              </a:spcBef>
              <a:spcAft>
                <a:spcPts val="0"/>
              </a:spcAft>
              <a:buNone/>
            </a:pPr>
            <a:endParaRPr sz="2000" dirty="0">
              <a:solidFill>
                <a:schemeClr val="dk1"/>
              </a:solidFill>
            </a:endParaRPr>
          </a:p>
          <a:p>
            <a:pPr marL="0" lvl="0" indent="0" algn="l" rtl="0">
              <a:lnSpc>
                <a:spcPct val="115000"/>
              </a:lnSpc>
              <a:spcBef>
                <a:spcPts val="300"/>
              </a:spcBef>
              <a:spcAft>
                <a:spcPts val="0"/>
              </a:spcAft>
              <a:buNone/>
            </a:pPr>
            <a:r>
              <a:rPr lang="en-GB" sz="2000" b="1" dirty="0">
                <a:solidFill>
                  <a:schemeClr val="dk1"/>
                </a:solidFill>
              </a:rPr>
              <a:t>Continuous readiness of an ISD Method:</a:t>
            </a:r>
            <a:br>
              <a:rPr lang="en-GB" sz="2000" dirty="0">
                <a:solidFill>
                  <a:schemeClr val="dk1"/>
                </a:solidFill>
              </a:rPr>
            </a:br>
            <a:r>
              <a:rPr lang="en-GB" sz="2000" dirty="0">
                <a:solidFill>
                  <a:schemeClr val="dk1"/>
                </a:solidFill>
              </a:rPr>
              <a:t>Create a change quickly or inherently, to adopt it proactively or reactively, and to learning from the change while contributing to the perceived value of the client. </a:t>
            </a:r>
            <a:endParaRPr sz="2000" dirty="0">
              <a:solidFill>
                <a:schemeClr val="dk1"/>
              </a:solidFill>
            </a:endParaRPr>
          </a:p>
          <a:p>
            <a:pPr marL="0" lvl="0" indent="0" algn="l" rtl="0">
              <a:lnSpc>
                <a:spcPct val="115000"/>
              </a:lnSpc>
              <a:spcBef>
                <a:spcPts val="300"/>
              </a:spcBef>
              <a:spcAft>
                <a:spcPts val="300"/>
              </a:spcAft>
              <a:buNone/>
            </a:pPr>
            <a:endParaRPr sz="2000" dirty="0">
              <a:solidFill>
                <a:schemeClr val="dk1"/>
              </a:solidFill>
            </a:endParaRPr>
          </a:p>
        </p:txBody>
      </p:sp>
      <p:pic>
        <p:nvPicPr>
          <p:cNvPr id="487" name="Google Shape;487;p58"/>
          <p:cNvPicPr preferRelativeResize="0"/>
          <p:nvPr/>
        </p:nvPicPr>
        <p:blipFill>
          <a:blip r:embed="rId3">
            <a:alphaModFix/>
          </a:blip>
          <a:stretch>
            <a:fillRect/>
          </a:stretch>
        </p:blipFill>
        <p:spPr>
          <a:xfrm>
            <a:off x="7515922" y="0"/>
            <a:ext cx="1628078" cy="1929161"/>
          </a:xfrm>
          <a:prstGeom prst="rect">
            <a:avLst/>
          </a:prstGeom>
          <a:noFill/>
          <a:ln>
            <a:noFill/>
          </a:ln>
        </p:spPr>
      </p:pic>
      <p:sp>
        <p:nvSpPr>
          <p:cNvPr id="3" name="TextBox 2">
            <a:extLst>
              <a:ext uri="{FF2B5EF4-FFF2-40B4-BE49-F238E27FC236}">
                <a16:creationId xmlns:a16="http://schemas.microsoft.com/office/drawing/2014/main" id="{B6A28A90-9D0C-0C77-E9F8-548D5FF0FDA9}"/>
              </a:ext>
            </a:extLst>
          </p:cNvPr>
          <p:cNvSpPr txBox="1"/>
          <p:nvPr/>
        </p:nvSpPr>
        <p:spPr>
          <a:xfrm>
            <a:off x="5310769" y="1961661"/>
            <a:ext cx="3833232" cy="3170099"/>
          </a:xfrm>
          <a:prstGeom prst="rect">
            <a:avLst/>
          </a:prstGeom>
          <a:solidFill>
            <a:schemeClr val="bg1"/>
          </a:solidFill>
          <a:ln w="28575">
            <a:solidFill>
              <a:schemeClr val="accent1"/>
            </a:solidFill>
          </a:ln>
        </p:spPr>
        <p:txBody>
          <a:bodyPr wrap="square">
            <a:spAutoFit/>
          </a:bodyPr>
          <a:lstStyle/>
          <a:p>
            <a:r>
              <a:rPr lang="en-US" sz="2000" dirty="0">
                <a:latin typeface="Calibri" panose="020F0502020204030204" pitchFamily="34" charset="0"/>
                <a:cs typeface="Calibri" panose="020F0502020204030204" pitchFamily="34" charset="0"/>
              </a:rPr>
              <a:t>IS Development (ISD) flexibility is defined by two main components: response effectiveness and the effectiveness of the response. Continuous readiness of an ISD method involves the ability to create and adopt changes quickly, either proactively or reactively, while contributing to the perceived value for the client.</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1"/>
        <p:cNvGrpSpPr/>
        <p:nvPr/>
      </p:nvGrpSpPr>
      <p:grpSpPr>
        <a:xfrm>
          <a:off x="0" y="0"/>
          <a:ext cx="0" cy="0"/>
          <a:chOff x="0" y="0"/>
          <a:chExt cx="0" cy="0"/>
        </a:xfrm>
      </p:grpSpPr>
      <p:sp>
        <p:nvSpPr>
          <p:cNvPr id="492" name="Google Shape;492;p59"/>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Design of IT Infrastructure</a:t>
            </a:r>
            <a:endParaRPr sz="700"/>
          </a:p>
        </p:txBody>
      </p:sp>
      <p:sp>
        <p:nvSpPr>
          <p:cNvPr id="493" name="Google Shape;493;p5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94" name="Google Shape;494;p5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95" name="Google Shape;495;p59"/>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sp>
        <p:nvSpPr>
          <p:cNvPr id="496" name="Google Shape;496;p59"/>
          <p:cNvSpPr txBox="1"/>
          <p:nvPr/>
        </p:nvSpPr>
        <p:spPr>
          <a:xfrm>
            <a:off x="273450" y="1027950"/>
            <a:ext cx="4722296" cy="38810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GB" sz="1800" b="1" dirty="0">
                <a:solidFill>
                  <a:schemeClr val="dk1"/>
                </a:solidFill>
              </a:rPr>
              <a:t>Infrastructure flexibility </a:t>
            </a:r>
            <a:r>
              <a:rPr lang="en-GB" sz="1800" dirty="0">
                <a:solidFill>
                  <a:schemeClr val="dk1"/>
                </a:solidFill>
              </a:rPr>
              <a:t>determines ISD’s ability to respond quickly and cost effectively to system demands which evolve as business practices or strategies challenges. </a:t>
            </a:r>
            <a:endParaRPr sz="1800" dirty="0">
              <a:solidFill>
                <a:schemeClr val="dk1"/>
              </a:solidFill>
            </a:endParaRPr>
          </a:p>
          <a:p>
            <a:pPr marL="0" lvl="0" indent="0" algn="l" rtl="0">
              <a:lnSpc>
                <a:spcPct val="115000"/>
              </a:lnSpc>
              <a:spcBef>
                <a:spcPts val="300"/>
              </a:spcBef>
              <a:spcAft>
                <a:spcPts val="0"/>
              </a:spcAft>
              <a:buNone/>
            </a:pPr>
            <a:endParaRPr sz="1800" dirty="0">
              <a:solidFill>
                <a:schemeClr val="dk1"/>
              </a:solidFill>
            </a:endParaRPr>
          </a:p>
          <a:p>
            <a:pPr marL="0" lvl="0" indent="0" algn="l" rtl="0">
              <a:lnSpc>
                <a:spcPct val="115000"/>
              </a:lnSpc>
              <a:spcBef>
                <a:spcPts val="300"/>
              </a:spcBef>
              <a:spcAft>
                <a:spcPts val="0"/>
              </a:spcAft>
              <a:buNone/>
            </a:pPr>
            <a:r>
              <a:rPr lang="en-GB" sz="1800" b="1" dirty="0">
                <a:solidFill>
                  <a:schemeClr val="dk1"/>
                </a:solidFill>
              </a:rPr>
              <a:t>Ideal Situation: </a:t>
            </a:r>
            <a:endParaRPr sz="1800" b="1" dirty="0">
              <a:solidFill>
                <a:schemeClr val="dk1"/>
              </a:solidFill>
            </a:endParaRPr>
          </a:p>
          <a:p>
            <a:pPr marL="0" lvl="0" indent="0" algn="l" rtl="0">
              <a:lnSpc>
                <a:spcPct val="115000"/>
              </a:lnSpc>
              <a:spcBef>
                <a:spcPts val="300"/>
              </a:spcBef>
              <a:spcAft>
                <a:spcPts val="300"/>
              </a:spcAft>
              <a:buNone/>
            </a:pPr>
            <a:r>
              <a:rPr lang="en-GB" sz="1800" dirty="0">
                <a:solidFill>
                  <a:schemeClr val="dk1"/>
                </a:solidFill>
              </a:rPr>
              <a:t>Flexible infrastructure  would be an infrastructure designed to evolve itself with emerging technologies and support the ongoing restructuring of related activities and processes (Duncan, 1995). </a:t>
            </a:r>
            <a:endParaRPr sz="1800" dirty="0">
              <a:solidFill>
                <a:schemeClr val="dk1"/>
              </a:solidFill>
            </a:endParaRPr>
          </a:p>
        </p:txBody>
      </p:sp>
      <p:pic>
        <p:nvPicPr>
          <p:cNvPr id="497" name="Google Shape;497;p59"/>
          <p:cNvPicPr preferRelativeResize="0"/>
          <p:nvPr/>
        </p:nvPicPr>
        <p:blipFill>
          <a:blip r:embed="rId3">
            <a:alphaModFix/>
          </a:blip>
          <a:stretch>
            <a:fillRect/>
          </a:stretch>
        </p:blipFill>
        <p:spPr>
          <a:xfrm>
            <a:off x="6297750" y="0"/>
            <a:ext cx="2846250" cy="2358321"/>
          </a:xfrm>
          <a:prstGeom prst="rect">
            <a:avLst/>
          </a:prstGeom>
          <a:noFill/>
          <a:ln>
            <a:noFill/>
          </a:ln>
        </p:spPr>
      </p:pic>
      <p:sp>
        <p:nvSpPr>
          <p:cNvPr id="3" name="TextBox 2">
            <a:extLst>
              <a:ext uri="{FF2B5EF4-FFF2-40B4-BE49-F238E27FC236}">
                <a16:creationId xmlns:a16="http://schemas.microsoft.com/office/drawing/2014/main" id="{3E60C86D-48DC-CAB6-5DBE-AD0D9A7C2372}"/>
              </a:ext>
            </a:extLst>
          </p:cNvPr>
          <p:cNvSpPr txBox="1"/>
          <p:nvPr/>
        </p:nvSpPr>
        <p:spPr>
          <a:xfrm>
            <a:off x="4781086" y="2238503"/>
            <a:ext cx="4362914" cy="2862322"/>
          </a:xfrm>
          <a:prstGeom prst="rect">
            <a:avLst/>
          </a:prstGeom>
          <a:solidFill>
            <a:schemeClr val="bg1"/>
          </a:solidFill>
          <a:ln w="28575">
            <a:solidFill>
              <a:schemeClr val="accent1"/>
            </a:solidFill>
          </a:ln>
        </p:spPr>
        <p:txBody>
          <a:bodyPr wrap="square">
            <a:spAutoFit/>
          </a:bodyPr>
          <a:lstStyle/>
          <a:p>
            <a:r>
              <a:rPr lang="en-AU" sz="2000" dirty="0">
                <a:latin typeface="Calibri" panose="020F0502020204030204" pitchFamily="34" charset="0"/>
                <a:cs typeface="Calibri" panose="020F0502020204030204" pitchFamily="34" charset="0"/>
              </a:rPr>
              <a:t>Infrastructure flexibility determines ISD's ability to quickly and cost-effectively respond to evolving system demands driven by changes in business practices or strategies. Ideally, a flexible infrastructure should be designed to adapt to emerging technologies and support the continuous restructuring of related activities and processes.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
        <p:cNvGrpSpPr/>
        <p:nvPr/>
      </p:nvGrpSpPr>
      <p:grpSpPr>
        <a:xfrm>
          <a:off x="0" y="0"/>
          <a:ext cx="0" cy="0"/>
          <a:chOff x="0" y="0"/>
          <a:chExt cx="0" cy="0"/>
        </a:xfrm>
      </p:grpSpPr>
      <p:sp>
        <p:nvSpPr>
          <p:cNvPr id="502" name="Google Shape;502;p60"/>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Dimensions of IT Infrastructure</a:t>
            </a:r>
            <a:endParaRPr sz="700"/>
          </a:p>
        </p:txBody>
      </p:sp>
      <p:sp>
        <p:nvSpPr>
          <p:cNvPr id="503" name="Google Shape;503;p6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4" name="Google Shape;504;p6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a:latin typeface="Calibri"/>
              <a:ea typeface="Calibri"/>
              <a:cs typeface="Calibri"/>
              <a:sym typeface="Calibri"/>
            </a:endParaRPr>
          </a:p>
        </p:txBody>
      </p:sp>
      <p:sp>
        <p:nvSpPr>
          <p:cNvPr id="505" name="Google Shape;505;p60"/>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sp>
        <p:nvSpPr>
          <p:cNvPr id="506" name="Google Shape;506;p60"/>
          <p:cNvSpPr txBox="1"/>
          <p:nvPr/>
        </p:nvSpPr>
        <p:spPr>
          <a:xfrm>
            <a:off x="273450" y="1027950"/>
            <a:ext cx="7968900" cy="2970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300"/>
              </a:spcBef>
              <a:spcAft>
                <a:spcPts val="0"/>
              </a:spcAft>
              <a:buClr>
                <a:schemeClr val="dk1"/>
              </a:buClr>
              <a:buSzPts val="2000"/>
              <a:buAutoNum type="arabicPeriod"/>
            </a:pPr>
            <a:r>
              <a:rPr lang="en-GB" sz="2000">
                <a:solidFill>
                  <a:schemeClr val="dk1"/>
                </a:solidFill>
              </a:rPr>
              <a:t>IT Connectivity</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a:solidFill>
                  <a:schemeClr val="dk1"/>
                </a:solidFill>
              </a:rPr>
              <a:t>IT Application Functionality</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a:solidFill>
                  <a:schemeClr val="dk1"/>
                </a:solidFill>
              </a:rPr>
              <a:t>IT Compatibility</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a:solidFill>
                  <a:schemeClr val="dk1"/>
                </a:solidFill>
              </a:rPr>
              <a:t>Data Transparency</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a:solidFill>
                  <a:schemeClr val="dk1"/>
                </a:solidFill>
              </a:rPr>
              <a:t>Technology Management</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a:solidFill>
                  <a:schemeClr val="dk1"/>
                </a:solidFill>
              </a:rPr>
              <a:t>Business Knowledge</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a:solidFill>
                  <a:schemeClr val="dk1"/>
                </a:solidFill>
              </a:rPr>
              <a:t>Management Knowledge</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a:solidFill>
                  <a:schemeClr val="dk1"/>
                </a:solidFill>
              </a:rPr>
              <a:t>Technical Knowledge</a:t>
            </a:r>
            <a:endParaRPr sz="2000">
              <a:solidFill>
                <a:schemeClr val="dk1"/>
              </a:solidFill>
            </a:endParaRPr>
          </a:p>
        </p:txBody>
      </p:sp>
      <p:pic>
        <p:nvPicPr>
          <p:cNvPr id="507" name="Google Shape;507;p60"/>
          <p:cNvPicPr preferRelativeResize="0"/>
          <p:nvPr/>
        </p:nvPicPr>
        <p:blipFill>
          <a:blip r:embed="rId3">
            <a:alphaModFix/>
          </a:blip>
          <a:stretch>
            <a:fillRect/>
          </a:stretch>
        </p:blipFill>
        <p:spPr>
          <a:xfrm>
            <a:off x="7487687" y="0"/>
            <a:ext cx="1656313" cy="1552467"/>
          </a:xfrm>
          <a:prstGeom prst="rect">
            <a:avLst/>
          </a:prstGeom>
          <a:noFill/>
          <a:ln>
            <a:noFill/>
          </a:ln>
        </p:spPr>
      </p:pic>
      <p:sp>
        <p:nvSpPr>
          <p:cNvPr id="3" name="TextBox 2">
            <a:extLst>
              <a:ext uri="{FF2B5EF4-FFF2-40B4-BE49-F238E27FC236}">
                <a16:creationId xmlns:a16="http://schemas.microsoft.com/office/drawing/2014/main" id="{0DF76364-085D-73EA-4464-ED90710F61C7}"/>
              </a:ext>
            </a:extLst>
          </p:cNvPr>
          <p:cNvSpPr txBox="1"/>
          <p:nvPr/>
        </p:nvSpPr>
        <p:spPr>
          <a:xfrm>
            <a:off x="3969834" y="1650893"/>
            <a:ext cx="5174166" cy="3477875"/>
          </a:xfrm>
          <a:prstGeom prst="rect">
            <a:avLst/>
          </a:prstGeom>
          <a:solidFill>
            <a:schemeClr val="bg1"/>
          </a:solidFill>
          <a:ln w="28575">
            <a:solidFill>
              <a:schemeClr val="accent1"/>
            </a:solidFill>
          </a:ln>
        </p:spPr>
        <p:txBody>
          <a:bodyPr wrap="square">
            <a:spAutoFit/>
          </a:bodyPr>
          <a:lstStyle/>
          <a:p>
            <a:r>
              <a:rPr lang="en-AU" sz="2200" dirty="0">
                <a:latin typeface="Calibri" panose="020F0502020204030204" pitchFamily="34" charset="0"/>
                <a:cs typeface="Calibri" panose="020F0502020204030204" pitchFamily="34" charset="0"/>
              </a:rPr>
              <a:t>The dimensions of IT infrastructure encompass IT connectivity, IT application functionality, IT compatibility, data transparency, technology management, business knowledge, management knowledge, and technical knowledge. These dimensions collectively define the capabilities and effectiveness of an IT infrastructure in supporting organizational goals.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
        <p:cNvGrpSpPr/>
        <p:nvPr/>
      </p:nvGrpSpPr>
      <p:grpSpPr>
        <a:xfrm>
          <a:off x="0" y="0"/>
          <a:ext cx="0" cy="0"/>
          <a:chOff x="0" y="0"/>
          <a:chExt cx="0" cy="0"/>
        </a:xfrm>
      </p:grpSpPr>
      <p:sp>
        <p:nvSpPr>
          <p:cNvPr id="502" name="Google Shape;502;p60"/>
          <p:cNvSpPr txBox="1"/>
          <p:nvPr/>
        </p:nvSpPr>
        <p:spPr>
          <a:xfrm>
            <a:off x="349639" y="343507"/>
            <a:ext cx="8203800" cy="1181862"/>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3200" b="1" dirty="0">
                <a:latin typeface="Ubuntu"/>
                <a:ea typeface="Ubuntu"/>
                <a:cs typeface="Ubuntu"/>
                <a:sym typeface="Ubuntu"/>
              </a:rPr>
              <a:t>Comparative Analysis of IT Governance Frameworks</a:t>
            </a:r>
            <a:endParaRPr sz="700" dirty="0"/>
          </a:p>
        </p:txBody>
      </p:sp>
      <p:sp>
        <p:nvSpPr>
          <p:cNvPr id="503" name="Google Shape;503;p6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4" name="Google Shape;504;p6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5" name="Google Shape;505;p60"/>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5" name="Picture 4">
            <a:extLst>
              <a:ext uri="{FF2B5EF4-FFF2-40B4-BE49-F238E27FC236}">
                <a16:creationId xmlns:a16="http://schemas.microsoft.com/office/drawing/2014/main" id="{B9531052-62F5-B7F8-4E89-F971F61EEC6E}"/>
              </a:ext>
            </a:extLst>
          </p:cNvPr>
          <p:cNvPicPr>
            <a:picLocks noChangeAspect="1"/>
          </p:cNvPicPr>
          <p:nvPr/>
        </p:nvPicPr>
        <p:blipFill rotWithShape="1">
          <a:blip r:embed="rId3"/>
          <a:srcRect l="9735" t="30960" r="25922" b="41836"/>
          <a:stretch/>
        </p:blipFill>
        <p:spPr>
          <a:xfrm>
            <a:off x="0" y="1525370"/>
            <a:ext cx="9144000" cy="2174556"/>
          </a:xfrm>
          <a:prstGeom prst="rect">
            <a:avLst/>
          </a:prstGeom>
        </p:spPr>
      </p:pic>
      <p:sp>
        <p:nvSpPr>
          <p:cNvPr id="9" name="TextBox 8">
            <a:extLst>
              <a:ext uri="{FF2B5EF4-FFF2-40B4-BE49-F238E27FC236}">
                <a16:creationId xmlns:a16="http://schemas.microsoft.com/office/drawing/2014/main" id="{3EDB5623-DF0E-AB99-6C17-113033C6A6B5}"/>
              </a:ext>
            </a:extLst>
          </p:cNvPr>
          <p:cNvSpPr txBox="1"/>
          <p:nvPr/>
        </p:nvSpPr>
        <p:spPr>
          <a:xfrm>
            <a:off x="-3940" y="3849681"/>
            <a:ext cx="9144000" cy="1384995"/>
          </a:xfrm>
          <a:prstGeom prst="rect">
            <a:avLst/>
          </a:prstGeom>
          <a:solidFill>
            <a:schemeClr val="bg1"/>
          </a:solidFill>
        </p:spPr>
        <p:txBody>
          <a:bodyPr wrap="square">
            <a:spAutoFit/>
          </a:bodyPr>
          <a:lstStyle/>
          <a:p>
            <a:r>
              <a:rPr lang="en-US" sz="2800" b="1" dirty="0">
                <a:latin typeface="Calibri" panose="020F0502020204030204" pitchFamily="34" charset="0"/>
                <a:cs typeface="Calibri" panose="020F0502020204030204" pitchFamily="34" charset="0"/>
              </a:rPr>
              <a:t>COBIT:</a:t>
            </a:r>
            <a:r>
              <a:rPr lang="en-US" sz="2800" dirty="0">
                <a:latin typeface="Calibri" panose="020F0502020204030204" pitchFamily="34" charset="0"/>
                <a:cs typeface="Calibri" panose="020F0502020204030204" pitchFamily="34" charset="0"/>
              </a:rPr>
              <a:t> Emphasizes risk management, providing comprehensive guidelines to identify, assess, and mitigate risks in IT operations.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9797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
        <p:cNvGrpSpPr/>
        <p:nvPr/>
      </p:nvGrpSpPr>
      <p:grpSpPr>
        <a:xfrm>
          <a:off x="0" y="0"/>
          <a:ext cx="0" cy="0"/>
          <a:chOff x="0" y="0"/>
          <a:chExt cx="0" cy="0"/>
        </a:xfrm>
      </p:grpSpPr>
      <p:sp>
        <p:nvSpPr>
          <p:cNvPr id="502" name="Google Shape;502;p60"/>
          <p:cNvSpPr txBox="1"/>
          <p:nvPr/>
        </p:nvSpPr>
        <p:spPr>
          <a:xfrm>
            <a:off x="349639" y="343507"/>
            <a:ext cx="8203800" cy="1181862"/>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3200" b="1" dirty="0">
                <a:latin typeface="Ubuntu"/>
                <a:ea typeface="Ubuntu"/>
                <a:cs typeface="Ubuntu"/>
                <a:sym typeface="Ubuntu"/>
              </a:rPr>
              <a:t>Comparative Analysis of IT Governance Frameworks</a:t>
            </a:r>
            <a:endParaRPr sz="700" dirty="0"/>
          </a:p>
        </p:txBody>
      </p:sp>
      <p:sp>
        <p:nvSpPr>
          <p:cNvPr id="503" name="Google Shape;503;p6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4" name="Google Shape;504;p6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5" name="Google Shape;505;p60"/>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5" name="Picture 4">
            <a:extLst>
              <a:ext uri="{FF2B5EF4-FFF2-40B4-BE49-F238E27FC236}">
                <a16:creationId xmlns:a16="http://schemas.microsoft.com/office/drawing/2014/main" id="{B9531052-62F5-B7F8-4E89-F971F61EEC6E}"/>
              </a:ext>
            </a:extLst>
          </p:cNvPr>
          <p:cNvPicPr>
            <a:picLocks noChangeAspect="1"/>
          </p:cNvPicPr>
          <p:nvPr/>
        </p:nvPicPr>
        <p:blipFill rotWithShape="1">
          <a:blip r:embed="rId3"/>
          <a:srcRect l="9735" t="30960" r="25922" b="41836"/>
          <a:stretch/>
        </p:blipFill>
        <p:spPr>
          <a:xfrm>
            <a:off x="0" y="1525370"/>
            <a:ext cx="9144000" cy="2174556"/>
          </a:xfrm>
          <a:prstGeom prst="rect">
            <a:avLst/>
          </a:prstGeom>
        </p:spPr>
      </p:pic>
      <p:sp>
        <p:nvSpPr>
          <p:cNvPr id="9" name="TextBox 8">
            <a:extLst>
              <a:ext uri="{FF2B5EF4-FFF2-40B4-BE49-F238E27FC236}">
                <a16:creationId xmlns:a16="http://schemas.microsoft.com/office/drawing/2014/main" id="{3EDB5623-DF0E-AB99-6C17-113033C6A6B5}"/>
              </a:ext>
            </a:extLst>
          </p:cNvPr>
          <p:cNvSpPr txBox="1"/>
          <p:nvPr/>
        </p:nvSpPr>
        <p:spPr>
          <a:xfrm>
            <a:off x="-3940" y="3849681"/>
            <a:ext cx="9144000" cy="1384995"/>
          </a:xfrm>
          <a:prstGeom prst="rect">
            <a:avLst/>
          </a:prstGeom>
          <a:solidFill>
            <a:schemeClr val="bg1"/>
          </a:solidFill>
        </p:spPr>
        <p:txBody>
          <a:bodyPr wrap="square">
            <a:spAutoFit/>
          </a:bodyPr>
          <a:lstStyle/>
          <a:p>
            <a:r>
              <a:rPr lang="en-US" sz="2800" b="1" dirty="0">
                <a:latin typeface="Calibri" panose="020F0502020204030204" pitchFamily="34" charset="0"/>
                <a:cs typeface="Calibri" panose="020F0502020204030204" pitchFamily="34" charset="0"/>
              </a:rPr>
              <a:t>ITIL:</a:t>
            </a:r>
            <a:r>
              <a:rPr lang="en-US" sz="2800" dirty="0">
                <a:latin typeface="Calibri" panose="020F0502020204030204" pitchFamily="34" charset="0"/>
                <a:cs typeface="Calibri" panose="020F0502020204030204" pitchFamily="34" charset="0"/>
              </a:rPr>
              <a:t> Centers on service management, focusing on improving IT service delivery and support processes to enhance overall service quality.</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6005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
        <p:cNvGrpSpPr/>
        <p:nvPr/>
      </p:nvGrpSpPr>
      <p:grpSpPr>
        <a:xfrm>
          <a:off x="0" y="0"/>
          <a:ext cx="0" cy="0"/>
          <a:chOff x="0" y="0"/>
          <a:chExt cx="0" cy="0"/>
        </a:xfrm>
      </p:grpSpPr>
      <p:sp>
        <p:nvSpPr>
          <p:cNvPr id="502" name="Google Shape;502;p60"/>
          <p:cNvSpPr txBox="1"/>
          <p:nvPr/>
        </p:nvSpPr>
        <p:spPr>
          <a:xfrm>
            <a:off x="349639" y="343507"/>
            <a:ext cx="8203800" cy="1181862"/>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3200" b="1" dirty="0">
                <a:latin typeface="Ubuntu"/>
                <a:ea typeface="Ubuntu"/>
                <a:cs typeface="Ubuntu"/>
                <a:sym typeface="Ubuntu"/>
              </a:rPr>
              <a:t>Comparative Analysis of IT Governance Frameworks</a:t>
            </a:r>
            <a:endParaRPr sz="700" dirty="0"/>
          </a:p>
        </p:txBody>
      </p:sp>
      <p:sp>
        <p:nvSpPr>
          <p:cNvPr id="503" name="Google Shape;503;p6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4" name="Google Shape;504;p6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5" name="Google Shape;505;p60"/>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5" name="Picture 4">
            <a:extLst>
              <a:ext uri="{FF2B5EF4-FFF2-40B4-BE49-F238E27FC236}">
                <a16:creationId xmlns:a16="http://schemas.microsoft.com/office/drawing/2014/main" id="{B9531052-62F5-B7F8-4E89-F971F61EEC6E}"/>
              </a:ext>
            </a:extLst>
          </p:cNvPr>
          <p:cNvPicPr>
            <a:picLocks noChangeAspect="1"/>
          </p:cNvPicPr>
          <p:nvPr/>
        </p:nvPicPr>
        <p:blipFill rotWithShape="1">
          <a:blip r:embed="rId3"/>
          <a:srcRect l="9735" t="30960" r="25922" b="41836"/>
          <a:stretch/>
        </p:blipFill>
        <p:spPr>
          <a:xfrm>
            <a:off x="0" y="1525370"/>
            <a:ext cx="9144000" cy="2174556"/>
          </a:xfrm>
          <a:prstGeom prst="rect">
            <a:avLst/>
          </a:prstGeom>
        </p:spPr>
      </p:pic>
      <p:sp>
        <p:nvSpPr>
          <p:cNvPr id="9" name="TextBox 8">
            <a:extLst>
              <a:ext uri="{FF2B5EF4-FFF2-40B4-BE49-F238E27FC236}">
                <a16:creationId xmlns:a16="http://schemas.microsoft.com/office/drawing/2014/main" id="{3EDB5623-DF0E-AB99-6C17-113033C6A6B5}"/>
              </a:ext>
            </a:extLst>
          </p:cNvPr>
          <p:cNvSpPr txBox="1"/>
          <p:nvPr/>
        </p:nvSpPr>
        <p:spPr>
          <a:xfrm>
            <a:off x="-3940" y="3849681"/>
            <a:ext cx="9144000" cy="1384995"/>
          </a:xfrm>
          <a:prstGeom prst="rect">
            <a:avLst/>
          </a:prstGeom>
          <a:solidFill>
            <a:schemeClr val="bg1"/>
          </a:solidFill>
        </p:spPr>
        <p:txBody>
          <a:bodyPr wrap="square">
            <a:spAutoFit/>
          </a:bodyPr>
          <a:lstStyle/>
          <a:p>
            <a:r>
              <a:rPr lang="en-US" sz="2800" b="1" dirty="0">
                <a:latin typeface="Calibri" panose="020F0502020204030204" pitchFamily="34" charset="0"/>
                <a:cs typeface="Calibri" panose="020F0502020204030204" pitchFamily="34" charset="0"/>
              </a:rPr>
              <a:t>ISO/IEC 38500: </a:t>
            </a:r>
            <a:r>
              <a:rPr lang="en-US" sz="2800" dirty="0">
                <a:latin typeface="Calibri" panose="020F0502020204030204" pitchFamily="34" charset="0"/>
                <a:cs typeface="Calibri" panose="020F0502020204030204" pitchFamily="34" charset="0"/>
              </a:rPr>
              <a:t>Concentrates on governance, offering principles and practices to guide effective IT governance at a strategic level.</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964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
        <p:cNvGrpSpPr/>
        <p:nvPr/>
      </p:nvGrpSpPr>
      <p:grpSpPr>
        <a:xfrm>
          <a:off x="0" y="0"/>
          <a:ext cx="0" cy="0"/>
          <a:chOff x="0" y="0"/>
          <a:chExt cx="0" cy="0"/>
        </a:xfrm>
      </p:grpSpPr>
      <p:sp>
        <p:nvSpPr>
          <p:cNvPr id="502" name="Google Shape;502;p60"/>
          <p:cNvSpPr txBox="1"/>
          <p:nvPr/>
        </p:nvSpPr>
        <p:spPr>
          <a:xfrm>
            <a:off x="349639" y="343507"/>
            <a:ext cx="8203800" cy="1181862"/>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3200" b="1" dirty="0">
                <a:latin typeface="Ubuntu"/>
                <a:ea typeface="Ubuntu"/>
                <a:cs typeface="Ubuntu"/>
                <a:sym typeface="Ubuntu"/>
              </a:rPr>
              <a:t>Comparative Analysis of IT Governance Frameworks</a:t>
            </a:r>
            <a:endParaRPr sz="700" dirty="0"/>
          </a:p>
        </p:txBody>
      </p:sp>
      <p:sp>
        <p:nvSpPr>
          <p:cNvPr id="503" name="Google Shape;503;p6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4" name="Google Shape;504;p6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5" name="Google Shape;505;p60"/>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5" name="Picture 4">
            <a:extLst>
              <a:ext uri="{FF2B5EF4-FFF2-40B4-BE49-F238E27FC236}">
                <a16:creationId xmlns:a16="http://schemas.microsoft.com/office/drawing/2014/main" id="{B9531052-62F5-B7F8-4E89-F971F61EEC6E}"/>
              </a:ext>
            </a:extLst>
          </p:cNvPr>
          <p:cNvPicPr>
            <a:picLocks noChangeAspect="1"/>
          </p:cNvPicPr>
          <p:nvPr/>
        </p:nvPicPr>
        <p:blipFill rotWithShape="1">
          <a:blip r:embed="rId3"/>
          <a:srcRect l="9735" t="30960" r="25922" b="41836"/>
          <a:stretch/>
        </p:blipFill>
        <p:spPr>
          <a:xfrm>
            <a:off x="0" y="1525370"/>
            <a:ext cx="9144000" cy="2174556"/>
          </a:xfrm>
          <a:prstGeom prst="rect">
            <a:avLst/>
          </a:prstGeom>
        </p:spPr>
      </p:pic>
      <p:sp>
        <p:nvSpPr>
          <p:cNvPr id="9" name="TextBox 8">
            <a:extLst>
              <a:ext uri="{FF2B5EF4-FFF2-40B4-BE49-F238E27FC236}">
                <a16:creationId xmlns:a16="http://schemas.microsoft.com/office/drawing/2014/main" id="{3EDB5623-DF0E-AB99-6C17-113033C6A6B5}"/>
              </a:ext>
            </a:extLst>
          </p:cNvPr>
          <p:cNvSpPr txBox="1"/>
          <p:nvPr/>
        </p:nvSpPr>
        <p:spPr>
          <a:xfrm>
            <a:off x="-3940" y="3849681"/>
            <a:ext cx="9144000" cy="954107"/>
          </a:xfrm>
          <a:prstGeom prst="rect">
            <a:avLst/>
          </a:prstGeom>
          <a:solidFill>
            <a:schemeClr val="bg1"/>
          </a:solidFill>
        </p:spPr>
        <p:txBody>
          <a:bodyPr wrap="square">
            <a:spAutoFit/>
          </a:bodyPr>
          <a:lstStyle/>
          <a:p>
            <a:r>
              <a:rPr lang="en-US" sz="2800" b="1" dirty="0">
                <a:latin typeface="Calibri" panose="020F0502020204030204" pitchFamily="34" charset="0"/>
                <a:cs typeface="Calibri" panose="020F0502020204030204" pitchFamily="34" charset="0"/>
              </a:rPr>
              <a:t>CMMI: </a:t>
            </a:r>
            <a:r>
              <a:rPr lang="en-US" sz="2800" dirty="0">
                <a:latin typeface="Calibri" panose="020F0502020204030204" pitchFamily="34" charset="0"/>
                <a:cs typeface="Calibri" panose="020F0502020204030204" pitchFamily="34" charset="0"/>
              </a:rPr>
              <a:t>Targets process improvement, aiming to refine and optimize processes for better performance and efficiency.</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4197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9"/>
          <p:cNvSpPr txBox="1"/>
          <p:nvPr/>
        </p:nvSpPr>
        <p:spPr>
          <a:xfrm>
            <a:off x="349639" y="343507"/>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175" name="Google Shape;175;p2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BB1DEAEA-94D7-A989-B632-BC3BF2CFD86A}"/>
              </a:ext>
            </a:extLst>
          </p:cNvPr>
          <p:cNvSpPr txBox="1"/>
          <p:nvPr/>
        </p:nvSpPr>
        <p:spPr>
          <a:xfrm>
            <a:off x="0" y="993228"/>
            <a:ext cx="9151882" cy="4339650"/>
          </a:xfrm>
          <a:prstGeom prst="rect">
            <a:avLst/>
          </a:prstGeom>
          <a:solidFill>
            <a:schemeClr val="bg1"/>
          </a:solidFill>
        </p:spPr>
        <p:txBody>
          <a:bodyPr wrap="square">
            <a:spAutoFit/>
          </a:bodyPr>
          <a:lstStyle/>
          <a:p>
            <a:r>
              <a:rPr lang="en-US" sz="2300" b="1" dirty="0">
                <a:latin typeface="Calibri" panose="020F0502020204030204" pitchFamily="34" charset="0"/>
                <a:cs typeface="Calibri" panose="020F0502020204030204" pitchFamily="34" charset="0"/>
              </a:rPr>
              <a:t>How can IT governance frameworks support the strategic alignment between business goals and IT initiatives in modern organizations?</a:t>
            </a:r>
          </a:p>
          <a:p>
            <a:r>
              <a:rPr lang="en-US" sz="2300" dirty="0">
                <a:latin typeface="Calibri" panose="020F0502020204030204" pitchFamily="34" charset="0"/>
                <a:cs typeface="Calibri" panose="020F0502020204030204" pitchFamily="34" charset="0"/>
              </a:rPr>
              <a:t>IT governance frameworks play a crucial role in aligning business goals with IT initiatives by providing structured guidelines and processes for decision-making, resource management, and performance measurement. They help organizations ensure that their IT investments are directly contributing to the achievement of business objectives. For instance, in cities like Sydney and Melbourne, businesses often leverage frameworks like COBIT or ITIL to optimize their IT operations, manage risks, and enhance value delivery. These frameworks facilitate clear communication between IT and business leaders, ensuring that IT strategies are developed in line with overall business strategies.</a:t>
            </a:r>
            <a:endParaRPr lang="en-AU" sz="23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
        <p:cNvGrpSpPr/>
        <p:nvPr/>
      </p:nvGrpSpPr>
      <p:grpSpPr>
        <a:xfrm>
          <a:off x="0" y="0"/>
          <a:ext cx="0" cy="0"/>
          <a:chOff x="0" y="0"/>
          <a:chExt cx="0" cy="0"/>
        </a:xfrm>
      </p:grpSpPr>
      <p:sp>
        <p:nvSpPr>
          <p:cNvPr id="502" name="Google Shape;502;p60"/>
          <p:cNvSpPr txBox="1"/>
          <p:nvPr/>
        </p:nvSpPr>
        <p:spPr>
          <a:xfrm>
            <a:off x="0" y="0"/>
            <a:ext cx="9143999" cy="1181862"/>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3200" b="1" dirty="0">
                <a:latin typeface="Ubuntu"/>
                <a:ea typeface="Ubuntu"/>
                <a:cs typeface="Ubuntu"/>
                <a:sym typeface="Ubuntu"/>
              </a:rPr>
              <a:t>Comparative Analysis of IT Governance Frameworks</a:t>
            </a:r>
            <a:endParaRPr sz="700" dirty="0"/>
          </a:p>
        </p:txBody>
      </p:sp>
      <p:sp>
        <p:nvSpPr>
          <p:cNvPr id="503" name="Google Shape;503;p6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4" name="Google Shape;504;p6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5" name="Google Shape;505;p60"/>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5" name="Picture 4">
            <a:extLst>
              <a:ext uri="{FF2B5EF4-FFF2-40B4-BE49-F238E27FC236}">
                <a16:creationId xmlns:a16="http://schemas.microsoft.com/office/drawing/2014/main" id="{B9531052-62F5-B7F8-4E89-F971F61EEC6E}"/>
              </a:ext>
            </a:extLst>
          </p:cNvPr>
          <p:cNvPicPr>
            <a:picLocks noChangeAspect="1"/>
          </p:cNvPicPr>
          <p:nvPr/>
        </p:nvPicPr>
        <p:blipFill rotWithShape="1">
          <a:blip r:embed="rId3"/>
          <a:srcRect l="9735" t="30960" r="25922" b="41836"/>
          <a:stretch/>
        </p:blipFill>
        <p:spPr>
          <a:xfrm>
            <a:off x="470099" y="1053488"/>
            <a:ext cx="8203800" cy="1950965"/>
          </a:xfrm>
          <a:prstGeom prst="rect">
            <a:avLst/>
          </a:prstGeom>
        </p:spPr>
      </p:pic>
      <p:sp>
        <p:nvSpPr>
          <p:cNvPr id="9" name="TextBox 8">
            <a:extLst>
              <a:ext uri="{FF2B5EF4-FFF2-40B4-BE49-F238E27FC236}">
                <a16:creationId xmlns:a16="http://schemas.microsoft.com/office/drawing/2014/main" id="{3EDB5623-DF0E-AB99-6C17-113033C6A6B5}"/>
              </a:ext>
            </a:extLst>
          </p:cNvPr>
          <p:cNvSpPr txBox="1"/>
          <p:nvPr/>
        </p:nvSpPr>
        <p:spPr>
          <a:xfrm>
            <a:off x="0" y="2988417"/>
            <a:ext cx="9144000" cy="2139047"/>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maturity level indicates how well-established and developed a framework is within organizations.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Adoption rates reflect the popularity and widespread use of these frameworks in various industries.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instance, COBIT has a high adoption rate of 80%, suggesting it is widely trusted for risk management, while CMMI has a lower adoption rate of 50%, indicating it might be more specialized or less universally applied. </a:t>
            </a:r>
          </a:p>
        </p:txBody>
      </p:sp>
    </p:spTree>
    <p:extLst>
      <p:ext uri="{BB962C8B-B14F-4D97-AF65-F5344CB8AC3E}">
        <p14:creationId xmlns:p14="http://schemas.microsoft.com/office/powerpoint/2010/main" val="1257407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
        <p:cNvGrpSpPr/>
        <p:nvPr/>
      </p:nvGrpSpPr>
      <p:grpSpPr>
        <a:xfrm>
          <a:off x="0" y="0"/>
          <a:ext cx="0" cy="0"/>
          <a:chOff x="0" y="0"/>
          <a:chExt cx="0" cy="0"/>
        </a:xfrm>
      </p:grpSpPr>
      <p:sp>
        <p:nvSpPr>
          <p:cNvPr id="502" name="Google Shape;502;p60"/>
          <p:cNvSpPr txBox="1"/>
          <p:nvPr/>
        </p:nvSpPr>
        <p:spPr>
          <a:xfrm>
            <a:off x="0" y="0"/>
            <a:ext cx="9143999"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3200" b="1" dirty="0">
                <a:latin typeface="Ubuntu"/>
                <a:ea typeface="Ubuntu"/>
                <a:cs typeface="Ubuntu"/>
                <a:sym typeface="Ubuntu"/>
              </a:rPr>
              <a:t>Example</a:t>
            </a:r>
            <a:endParaRPr sz="700" dirty="0"/>
          </a:p>
        </p:txBody>
      </p:sp>
      <p:sp>
        <p:nvSpPr>
          <p:cNvPr id="503" name="Google Shape;503;p6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4" name="Google Shape;504;p6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5" name="Google Shape;505;p60"/>
          <p:cNvSpPr txBox="1"/>
          <p:nvPr/>
        </p:nvSpPr>
        <p:spPr>
          <a:xfrm>
            <a:off x="273450" y="1027950"/>
            <a:ext cx="4235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endParaRPr>
          </a:p>
        </p:txBody>
      </p:sp>
      <p:pic>
        <p:nvPicPr>
          <p:cNvPr id="5" name="Picture 4">
            <a:extLst>
              <a:ext uri="{FF2B5EF4-FFF2-40B4-BE49-F238E27FC236}">
                <a16:creationId xmlns:a16="http://schemas.microsoft.com/office/drawing/2014/main" id="{B9531052-62F5-B7F8-4E89-F971F61EEC6E}"/>
              </a:ext>
            </a:extLst>
          </p:cNvPr>
          <p:cNvPicPr>
            <a:picLocks noChangeAspect="1"/>
          </p:cNvPicPr>
          <p:nvPr/>
        </p:nvPicPr>
        <p:blipFill rotWithShape="1">
          <a:blip r:embed="rId3"/>
          <a:srcRect l="9735" t="30960" r="25922" b="41836"/>
          <a:stretch/>
        </p:blipFill>
        <p:spPr>
          <a:xfrm>
            <a:off x="470099" y="1053488"/>
            <a:ext cx="8203800" cy="1950965"/>
          </a:xfrm>
          <a:prstGeom prst="rect">
            <a:avLst/>
          </a:prstGeom>
        </p:spPr>
      </p:pic>
      <p:sp>
        <p:nvSpPr>
          <p:cNvPr id="9" name="TextBox 8">
            <a:extLst>
              <a:ext uri="{FF2B5EF4-FFF2-40B4-BE49-F238E27FC236}">
                <a16:creationId xmlns:a16="http://schemas.microsoft.com/office/drawing/2014/main" id="{3EDB5623-DF0E-AB99-6C17-113033C6A6B5}"/>
              </a:ext>
            </a:extLst>
          </p:cNvPr>
          <p:cNvSpPr txBox="1"/>
          <p:nvPr/>
        </p:nvSpPr>
        <p:spPr>
          <a:xfrm>
            <a:off x="0" y="2988417"/>
            <a:ext cx="9144000" cy="1815882"/>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large enterprise in Sydney might choose COBIT to enhance its risk management practices, ensuring robust controls and compliance with regulatory requirements, thus protecting the organization from potential IT-related risks.</a:t>
            </a:r>
          </a:p>
        </p:txBody>
      </p:sp>
    </p:spTree>
    <p:extLst>
      <p:ext uri="{BB962C8B-B14F-4D97-AF65-F5344CB8AC3E}">
        <p14:creationId xmlns:p14="http://schemas.microsoft.com/office/powerpoint/2010/main" val="1090416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1"/>
        <p:cNvGrpSpPr/>
        <p:nvPr/>
      </p:nvGrpSpPr>
      <p:grpSpPr>
        <a:xfrm>
          <a:off x="0" y="0"/>
          <a:ext cx="0" cy="0"/>
          <a:chOff x="0" y="0"/>
          <a:chExt cx="0" cy="0"/>
        </a:xfrm>
      </p:grpSpPr>
      <p:sp>
        <p:nvSpPr>
          <p:cNvPr id="512" name="Google Shape;512;p61"/>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Literature</a:t>
            </a:r>
            <a:endParaRPr sz="700"/>
          </a:p>
        </p:txBody>
      </p:sp>
      <p:sp>
        <p:nvSpPr>
          <p:cNvPr id="513" name="Google Shape;513;p61"/>
          <p:cNvSpPr txBox="1"/>
          <p:nvPr/>
        </p:nvSpPr>
        <p:spPr>
          <a:xfrm>
            <a:off x="1788225" y="979350"/>
            <a:ext cx="70920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GB" sz="2000">
                <a:solidFill>
                  <a:schemeClr val="dk1"/>
                </a:solidFill>
              </a:rPr>
              <a:t>Belaissaoui, M., Sahid, A., Maleh, Y., Alazab, M. (2021). IT Governance and Information Security: Guides, Standards and Frameworks. (n.p.): CRC Press.</a:t>
            </a:r>
            <a:endParaRPr sz="1500">
              <a:solidFill>
                <a:schemeClr val="dk1"/>
              </a:solidFill>
              <a:latin typeface="Calibri"/>
              <a:ea typeface="Calibri"/>
              <a:cs typeface="Calibri"/>
              <a:sym typeface="Calibri"/>
            </a:endParaRPr>
          </a:p>
        </p:txBody>
      </p:sp>
      <p:sp>
        <p:nvSpPr>
          <p:cNvPr id="514" name="Google Shape;514;p6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5" name="Google Shape;515;p6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16" name="Google Shape;516;p61"/>
          <p:cNvPicPr preferRelativeResize="0"/>
          <p:nvPr/>
        </p:nvPicPr>
        <p:blipFill>
          <a:blip r:embed="rId3">
            <a:alphaModFix/>
          </a:blip>
          <a:stretch>
            <a:fillRect/>
          </a:stretch>
        </p:blipFill>
        <p:spPr>
          <a:xfrm>
            <a:off x="349650" y="933125"/>
            <a:ext cx="1286175" cy="1456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62"/>
          <p:cNvSpPr txBox="1"/>
          <p:nvPr/>
        </p:nvSpPr>
        <p:spPr>
          <a:xfrm>
            <a:off x="2504347" y="343500"/>
            <a:ext cx="60492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Reading Materials</a:t>
            </a:r>
            <a:endParaRPr sz="700"/>
          </a:p>
        </p:txBody>
      </p:sp>
      <p:pic>
        <p:nvPicPr>
          <p:cNvPr id="522" name="Google Shape;522;p62"/>
          <p:cNvPicPr preferRelativeResize="0"/>
          <p:nvPr/>
        </p:nvPicPr>
        <p:blipFill>
          <a:blip r:embed="rId3">
            <a:alphaModFix/>
          </a:blip>
          <a:stretch>
            <a:fillRect/>
          </a:stretch>
        </p:blipFill>
        <p:spPr>
          <a:xfrm>
            <a:off x="-9" y="0"/>
            <a:ext cx="2145119" cy="5143501"/>
          </a:xfrm>
          <a:prstGeom prst="rect">
            <a:avLst/>
          </a:prstGeom>
          <a:noFill/>
          <a:ln>
            <a:noFill/>
          </a:ln>
        </p:spPr>
      </p:pic>
      <p:sp>
        <p:nvSpPr>
          <p:cNvPr id="523" name="Google Shape;523;p6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24" name="Google Shape;524;p6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25" name="Google Shape;525;p62"/>
          <p:cNvSpPr txBox="1"/>
          <p:nvPr/>
        </p:nvSpPr>
        <p:spPr>
          <a:xfrm>
            <a:off x="2463625" y="915200"/>
            <a:ext cx="6136800" cy="126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a:solidFill>
                  <a:schemeClr val="dk1"/>
                </a:solidFill>
                <a:highlight>
                  <a:srgbClr val="FFFFFF"/>
                </a:highlight>
              </a:rPr>
              <a:t>Prescribed Reading</a:t>
            </a:r>
            <a:br>
              <a:rPr lang="en-GB" sz="1100" b="1">
                <a:solidFill>
                  <a:schemeClr val="dk1"/>
                </a:solidFill>
                <a:highlight>
                  <a:srgbClr val="FFFFFF"/>
                </a:highlight>
              </a:rPr>
            </a:br>
            <a:r>
              <a:rPr lang="en-GB" sz="1500">
                <a:solidFill>
                  <a:schemeClr val="dk1"/>
                </a:solidFill>
              </a:rPr>
              <a:t>Belaissaoui, M., Sahid, A., Maleh, Y., Alazab, M. (2021). IT Governance and Information Security: Guides, Standards and Frameworks. (n.p.): CRC Press.</a:t>
            </a:r>
            <a:endParaRPr sz="900">
              <a:solidFill>
                <a:schemeClr val="dk1"/>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9"/>
        <p:cNvGrpSpPr/>
        <p:nvPr/>
      </p:nvGrpSpPr>
      <p:grpSpPr>
        <a:xfrm>
          <a:off x="0" y="0"/>
          <a:ext cx="0" cy="0"/>
          <a:chOff x="0" y="0"/>
          <a:chExt cx="0" cy="0"/>
        </a:xfrm>
      </p:grpSpPr>
      <p:sp>
        <p:nvSpPr>
          <p:cNvPr id="530" name="Google Shape;530;p63"/>
          <p:cNvSpPr txBox="1"/>
          <p:nvPr/>
        </p:nvSpPr>
        <p:spPr>
          <a:xfrm>
            <a:off x="2504347" y="343500"/>
            <a:ext cx="60492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Reading Materials</a:t>
            </a:r>
            <a:endParaRPr sz="700"/>
          </a:p>
        </p:txBody>
      </p:sp>
      <p:pic>
        <p:nvPicPr>
          <p:cNvPr id="531" name="Google Shape;531;p63"/>
          <p:cNvPicPr preferRelativeResize="0"/>
          <p:nvPr/>
        </p:nvPicPr>
        <p:blipFill>
          <a:blip r:embed="rId3">
            <a:alphaModFix/>
          </a:blip>
          <a:stretch>
            <a:fillRect/>
          </a:stretch>
        </p:blipFill>
        <p:spPr>
          <a:xfrm>
            <a:off x="-9" y="0"/>
            <a:ext cx="2145119" cy="5143501"/>
          </a:xfrm>
          <a:prstGeom prst="rect">
            <a:avLst/>
          </a:prstGeom>
          <a:noFill/>
          <a:ln>
            <a:noFill/>
          </a:ln>
        </p:spPr>
      </p:pic>
      <p:sp>
        <p:nvSpPr>
          <p:cNvPr id="532" name="Google Shape;532;p6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3" name="Google Shape;533;p6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4" name="Google Shape;534;p63"/>
          <p:cNvSpPr txBox="1"/>
          <p:nvPr/>
        </p:nvSpPr>
        <p:spPr>
          <a:xfrm>
            <a:off x="2460550" y="836100"/>
            <a:ext cx="6136800" cy="384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700" b="1">
                <a:solidFill>
                  <a:schemeClr val="dk1"/>
                </a:solidFill>
                <a:highlight>
                  <a:srgbClr val="FFFFFF"/>
                </a:highlight>
              </a:rPr>
              <a:t>Recommended Reading</a:t>
            </a:r>
            <a:endParaRPr b="1">
              <a:solidFill>
                <a:schemeClr val="dk1"/>
              </a:solidFill>
              <a:highlight>
                <a:srgbClr val="FFFFFF"/>
              </a:highlight>
            </a:endParaRPr>
          </a:p>
          <a:p>
            <a:pPr marL="457200" lvl="0" indent="-298450" algn="l" rtl="0">
              <a:lnSpc>
                <a:spcPct val="115000"/>
              </a:lnSpc>
              <a:spcBef>
                <a:spcPts val="600"/>
              </a:spcBef>
              <a:spcAft>
                <a:spcPts val="0"/>
              </a:spcAft>
              <a:buClr>
                <a:schemeClr val="dk1"/>
              </a:buClr>
              <a:buSzPts val="1100"/>
              <a:buChar char="●"/>
            </a:pPr>
            <a:r>
              <a:rPr lang="en-GB" sz="1100">
                <a:solidFill>
                  <a:srgbClr val="2E2E2E"/>
                </a:solidFill>
              </a:rPr>
              <a:t>Batyashe, N. T. R. (2021). Deployment of Information Technology Governance Using Architectural Framework. In Empowering Businesses With Collaborative Enterprise Architecture Frameworks (pp. 199-215). IGI Global.</a:t>
            </a:r>
            <a:endParaRPr sz="1100">
              <a:solidFill>
                <a:srgbClr val="2E2E2E"/>
              </a:solidFill>
            </a:endParaRPr>
          </a:p>
          <a:p>
            <a:pPr marL="457200" lvl="0" indent="-298450" algn="l" rtl="0">
              <a:lnSpc>
                <a:spcPct val="115000"/>
              </a:lnSpc>
              <a:spcBef>
                <a:spcPts val="0"/>
              </a:spcBef>
              <a:spcAft>
                <a:spcPts val="0"/>
              </a:spcAft>
              <a:buClr>
                <a:schemeClr val="dk1"/>
              </a:buClr>
              <a:buSzPts val="1100"/>
              <a:buChar char="●"/>
            </a:pPr>
            <a:r>
              <a:rPr lang="en-GB" sz="1100">
                <a:solidFill>
                  <a:srgbClr val="2E2E2E"/>
                </a:solidFill>
              </a:rPr>
              <a:t>Nyonawan, M., &amp; Utama, D. N. (2018, September). Evaluation of Information Technology Governance in STMIK Mikroskil Using COBIT 5 Framework. In 2018 International Conference on Information Management and Technology (ICIMTech) (pp. 137-142). IEEE.</a:t>
            </a:r>
            <a:endParaRPr sz="1100">
              <a:solidFill>
                <a:srgbClr val="2E2E2E"/>
              </a:solidFill>
            </a:endParaRPr>
          </a:p>
          <a:p>
            <a:pPr marL="457200" lvl="0" indent="-298450" algn="l" rtl="0">
              <a:lnSpc>
                <a:spcPct val="115000"/>
              </a:lnSpc>
              <a:spcBef>
                <a:spcPts val="0"/>
              </a:spcBef>
              <a:spcAft>
                <a:spcPts val="0"/>
              </a:spcAft>
              <a:buClr>
                <a:schemeClr val="dk1"/>
              </a:buClr>
              <a:buSzPts val="1100"/>
              <a:buChar char="●"/>
            </a:pPr>
            <a:r>
              <a:rPr lang="en-GB" sz="1100">
                <a:solidFill>
                  <a:srgbClr val="2E2E2E"/>
                </a:solidFill>
              </a:rPr>
              <a:t>Rizal, R. A., Sarno, R., &amp; Sungkono, K. R. (2020, September). COBIT 5 for analysing information technology governance maturity level on masterplan E-Government. In 2020 International Seminar on Application for Technology of Information and Communication</a:t>
            </a:r>
            <a:endParaRPr sz="1100">
              <a:solidFill>
                <a:srgbClr val="2E2E2E"/>
              </a:solidFill>
            </a:endParaRPr>
          </a:p>
          <a:p>
            <a:pPr marL="457200" lvl="0" indent="-298450" algn="l" rtl="0">
              <a:lnSpc>
                <a:spcPct val="115000"/>
              </a:lnSpc>
              <a:spcBef>
                <a:spcPts val="0"/>
              </a:spcBef>
              <a:spcAft>
                <a:spcPts val="0"/>
              </a:spcAft>
              <a:buClr>
                <a:schemeClr val="dk1"/>
              </a:buClr>
              <a:buSzPts val="1100"/>
              <a:buChar char="●"/>
            </a:pPr>
            <a:r>
              <a:rPr lang="en-GB" sz="1100">
                <a:solidFill>
                  <a:srgbClr val="2E2E2E"/>
                </a:solidFill>
              </a:rPr>
              <a:t>(iSemantic) (pp. 517-522). IEEE. Setyadi, R., &amp; binti Abd Rahman, A. (2018, October). Assessing the Information Technology Governance Trust Using Readiness and Usability Models: A Model Development Study.</a:t>
            </a:r>
            <a:endParaRPr sz="1100">
              <a:solidFill>
                <a:srgbClr val="2E2E2E"/>
              </a:solidFill>
            </a:endParaRPr>
          </a:p>
          <a:p>
            <a:pPr marL="457200" lvl="0" indent="-298450" algn="l" rtl="0">
              <a:lnSpc>
                <a:spcPct val="115000"/>
              </a:lnSpc>
              <a:spcBef>
                <a:spcPts val="0"/>
              </a:spcBef>
              <a:spcAft>
                <a:spcPts val="0"/>
              </a:spcAft>
              <a:buClr>
                <a:schemeClr val="dk1"/>
              </a:buClr>
              <a:buSzPts val="1100"/>
              <a:buChar char="●"/>
            </a:pPr>
            <a:r>
              <a:rPr lang="en-GB" sz="1100">
                <a:solidFill>
                  <a:srgbClr val="2E2E2E"/>
                </a:solidFill>
              </a:rPr>
              <a:t>In 2018 International Conference on ICT for Rural Development (IC-ICTRuDev) (pp. 131-136). IEEE.</a:t>
            </a:r>
            <a:endParaRPr sz="1100">
              <a:solidFill>
                <a:srgbClr val="2E2E2E"/>
              </a:solidFill>
            </a:endParaRPr>
          </a:p>
          <a:p>
            <a:pPr marL="457200" lvl="0" indent="-298450" algn="l" rtl="0">
              <a:lnSpc>
                <a:spcPct val="115000"/>
              </a:lnSpc>
              <a:spcBef>
                <a:spcPts val="0"/>
              </a:spcBef>
              <a:spcAft>
                <a:spcPts val="0"/>
              </a:spcAft>
              <a:buClr>
                <a:schemeClr val="dk1"/>
              </a:buClr>
              <a:buSzPts val="1100"/>
              <a:buChar char="●"/>
            </a:pPr>
            <a:r>
              <a:rPr lang="en-GB" sz="1100">
                <a:solidFill>
                  <a:srgbClr val="2E2E2E"/>
                </a:solidFill>
              </a:rPr>
              <a:t>Wilkin, C. L., &amp; Chenhall, R. H. (2020). Information technology governance: Reflections on the past and future directions. Journal of Information Systems, 34(2), 257-292.</a:t>
            </a:r>
            <a:endParaRPr sz="1100">
              <a:solidFill>
                <a:srgbClr val="2E2E2E"/>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1"/>
          <p:cNvSpPr txBox="1"/>
          <p:nvPr/>
        </p:nvSpPr>
        <p:spPr>
          <a:xfrm>
            <a:off x="349639" y="343507"/>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Tutorial Week 1</a:t>
            </a:r>
            <a:endParaRPr sz="700" dirty="0"/>
          </a:p>
        </p:txBody>
      </p:sp>
      <p:sp>
        <p:nvSpPr>
          <p:cNvPr id="514" name="Google Shape;514;p6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5" name="Google Shape;515;p6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47AC6497-CC19-9121-6608-581850F97F25}"/>
              </a:ext>
            </a:extLst>
          </p:cNvPr>
          <p:cNvPicPr>
            <a:picLocks noChangeAspect="1"/>
          </p:cNvPicPr>
          <p:nvPr/>
        </p:nvPicPr>
        <p:blipFill rotWithShape="1">
          <a:blip r:embed="rId3"/>
          <a:srcRect l="16219" t="18800" r="16219" b="10678"/>
          <a:stretch/>
        </p:blipFill>
        <p:spPr>
          <a:xfrm>
            <a:off x="992459" y="816350"/>
            <a:ext cx="7159082" cy="4203550"/>
          </a:xfrm>
          <a:prstGeom prst="rect">
            <a:avLst/>
          </a:prstGeom>
        </p:spPr>
      </p:pic>
    </p:spTree>
    <p:extLst>
      <p:ext uri="{BB962C8B-B14F-4D97-AF65-F5344CB8AC3E}">
        <p14:creationId xmlns:p14="http://schemas.microsoft.com/office/powerpoint/2010/main" val="3147185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1"/>
          <p:cNvSpPr txBox="1"/>
          <p:nvPr/>
        </p:nvSpPr>
        <p:spPr>
          <a:xfrm>
            <a:off x="349639" y="343507"/>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Tutorial Week 1</a:t>
            </a:r>
            <a:endParaRPr sz="700" dirty="0"/>
          </a:p>
        </p:txBody>
      </p:sp>
      <p:sp>
        <p:nvSpPr>
          <p:cNvPr id="514" name="Google Shape;514;p6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5" name="Google Shape;515;p6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 name="Picture 3">
            <a:extLst>
              <a:ext uri="{FF2B5EF4-FFF2-40B4-BE49-F238E27FC236}">
                <a16:creationId xmlns:a16="http://schemas.microsoft.com/office/drawing/2014/main" id="{9791EC36-D139-935D-65E8-D90D3F271283}"/>
              </a:ext>
            </a:extLst>
          </p:cNvPr>
          <p:cNvPicPr>
            <a:picLocks noChangeAspect="1"/>
          </p:cNvPicPr>
          <p:nvPr/>
        </p:nvPicPr>
        <p:blipFill rotWithShape="1">
          <a:blip r:embed="rId3"/>
          <a:srcRect l="17683" t="16043" r="17683" b="11111"/>
          <a:stretch/>
        </p:blipFill>
        <p:spPr>
          <a:xfrm>
            <a:off x="1438507" y="826959"/>
            <a:ext cx="6266986" cy="3973034"/>
          </a:xfrm>
          <a:prstGeom prst="rect">
            <a:avLst/>
          </a:prstGeom>
        </p:spPr>
      </p:pic>
    </p:spTree>
    <p:extLst>
      <p:ext uri="{BB962C8B-B14F-4D97-AF65-F5344CB8AC3E}">
        <p14:creationId xmlns:p14="http://schemas.microsoft.com/office/powerpoint/2010/main" val="1564093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1"/>
          <p:cNvSpPr txBox="1"/>
          <p:nvPr/>
        </p:nvSpPr>
        <p:spPr>
          <a:xfrm>
            <a:off x="349639" y="343507"/>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Tutorial Week 1</a:t>
            </a:r>
            <a:endParaRPr sz="700" dirty="0"/>
          </a:p>
        </p:txBody>
      </p:sp>
      <p:sp>
        <p:nvSpPr>
          <p:cNvPr id="514" name="Google Shape;514;p6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5" name="Google Shape;515;p6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421A4CE3-7808-6A3C-33AE-44FE77826605}"/>
              </a:ext>
            </a:extLst>
          </p:cNvPr>
          <p:cNvPicPr>
            <a:picLocks noChangeAspect="1"/>
          </p:cNvPicPr>
          <p:nvPr/>
        </p:nvPicPr>
        <p:blipFill rotWithShape="1">
          <a:blip r:embed="rId3"/>
          <a:srcRect l="18293" t="18167" r="17439" b="11762"/>
          <a:stretch/>
        </p:blipFill>
        <p:spPr>
          <a:xfrm>
            <a:off x="1321418" y="966938"/>
            <a:ext cx="6501164" cy="3987088"/>
          </a:xfrm>
          <a:prstGeom prst="rect">
            <a:avLst/>
          </a:prstGeom>
        </p:spPr>
      </p:pic>
    </p:spTree>
    <p:extLst>
      <p:ext uri="{BB962C8B-B14F-4D97-AF65-F5344CB8AC3E}">
        <p14:creationId xmlns:p14="http://schemas.microsoft.com/office/powerpoint/2010/main" val="1948122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1"/>
          <p:cNvSpPr txBox="1"/>
          <p:nvPr/>
        </p:nvSpPr>
        <p:spPr>
          <a:xfrm>
            <a:off x="349639" y="343507"/>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Tutorial Week 1</a:t>
            </a:r>
            <a:endParaRPr sz="700" dirty="0"/>
          </a:p>
        </p:txBody>
      </p:sp>
      <p:sp>
        <p:nvSpPr>
          <p:cNvPr id="514" name="Google Shape;514;p6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5" name="Google Shape;515;p6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6" name="Picture 5">
            <a:extLst>
              <a:ext uri="{FF2B5EF4-FFF2-40B4-BE49-F238E27FC236}">
                <a16:creationId xmlns:a16="http://schemas.microsoft.com/office/drawing/2014/main" id="{30F072A1-D8EB-C5CF-D6EA-805215A81F16}"/>
              </a:ext>
            </a:extLst>
          </p:cNvPr>
          <p:cNvPicPr>
            <a:picLocks noChangeAspect="1"/>
          </p:cNvPicPr>
          <p:nvPr/>
        </p:nvPicPr>
        <p:blipFill rotWithShape="1">
          <a:blip r:embed="rId3"/>
          <a:srcRect l="17683" t="20813" r="17683" b="10460"/>
          <a:stretch/>
        </p:blipFill>
        <p:spPr>
          <a:xfrm>
            <a:off x="1315844" y="968698"/>
            <a:ext cx="6512312" cy="3895102"/>
          </a:xfrm>
          <a:prstGeom prst="rect">
            <a:avLst/>
          </a:prstGeom>
        </p:spPr>
      </p:pic>
    </p:spTree>
    <p:extLst>
      <p:ext uri="{BB962C8B-B14F-4D97-AF65-F5344CB8AC3E}">
        <p14:creationId xmlns:p14="http://schemas.microsoft.com/office/powerpoint/2010/main" val="235287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1"/>
          <p:cNvSpPr txBox="1"/>
          <p:nvPr/>
        </p:nvSpPr>
        <p:spPr>
          <a:xfrm>
            <a:off x="349639" y="343507"/>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Tutorial Week 1</a:t>
            </a:r>
            <a:endParaRPr sz="700" dirty="0"/>
          </a:p>
        </p:txBody>
      </p:sp>
      <p:sp>
        <p:nvSpPr>
          <p:cNvPr id="514" name="Google Shape;514;p6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5" name="Google Shape;515;p6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054328F8-6BEB-A9C3-B781-2FC1FD919DDA}"/>
              </a:ext>
            </a:extLst>
          </p:cNvPr>
          <p:cNvPicPr>
            <a:picLocks noChangeAspect="1"/>
          </p:cNvPicPr>
          <p:nvPr/>
        </p:nvPicPr>
        <p:blipFill rotWithShape="1">
          <a:blip r:embed="rId3"/>
          <a:srcRect l="17195" t="27751" r="17195" b="16748"/>
          <a:stretch/>
        </p:blipFill>
        <p:spPr>
          <a:xfrm>
            <a:off x="702527" y="1055628"/>
            <a:ext cx="7738946" cy="3682472"/>
          </a:xfrm>
          <a:prstGeom prst="rect">
            <a:avLst/>
          </a:prstGeom>
        </p:spPr>
      </p:pic>
    </p:spTree>
    <p:extLst>
      <p:ext uri="{BB962C8B-B14F-4D97-AF65-F5344CB8AC3E}">
        <p14:creationId xmlns:p14="http://schemas.microsoft.com/office/powerpoint/2010/main" val="114258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9"/>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Assessment Tasks</a:t>
            </a:r>
            <a:endParaRPr sz="700"/>
          </a:p>
        </p:txBody>
      </p:sp>
      <p:sp>
        <p:nvSpPr>
          <p:cNvPr id="175" name="Google Shape;175;p2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177" name="Google Shape;177;p29"/>
          <p:cNvGraphicFramePr/>
          <p:nvPr/>
        </p:nvGraphicFramePr>
        <p:xfrm>
          <a:off x="316301" y="1265207"/>
          <a:ext cx="8350700" cy="2430195"/>
        </p:xfrm>
        <a:graphic>
          <a:graphicData uri="http://schemas.openxmlformats.org/drawingml/2006/table">
            <a:tbl>
              <a:tblPr firstRow="1" bandRow="1">
                <a:noFill/>
                <a:tableStyleId>{725608E9-C99C-4BA4-8041-DAD65221277C}</a:tableStyleId>
              </a:tblPr>
              <a:tblGrid>
                <a:gridCol w="5244825">
                  <a:extLst>
                    <a:ext uri="{9D8B030D-6E8A-4147-A177-3AD203B41FA5}">
                      <a16:colId xmlns:a16="http://schemas.microsoft.com/office/drawing/2014/main" val="20000"/>
                    </a:ext>
                  </a:extLst>
                </a:gridCol>
                <a:gridCol w="1650275">
                  <a:extLst>
                    <a:ext uri="{9D8B030D-6E8A-4147-A177-3AD203B41FA5}">
                      <a16:colId xmlns:a16="http://schemas.microsoft.com/office/drawing/2014/main" val="20001"/>
                    </a:ext>
                  </a:extLst>
                </a:gridCol>
                <a:gridCol w="1455600">
                  <a:extLst>
                    <a:ext uri="{9D8B030D-6E8A-4147-A177-3AD203B41FA5}">
                      <a16:colId xmlns:a16="http://schemas.microsoft.com/office/drawing/2014/main" val="20002"/>
                    </a:ext>
                  </a:extLst>
                </a:gridCol>
              </a:tblGrid>
              <a:tr h="252200">
                <a:tc>
                  <a:txBody>
                    <a:bodyPr/>
                    <a:lstStyle/>
                    <a:p>
                      <a:pPr marL="0" marR="0" lvl="0" indent="0" algn="l" rtl="0">
                        <a:spcBef>
                          <a:spcPts val="0"/>
                        </a:spcBef>
                        <a:spcAft>
                          <a:spcPts val="0"/>
                        </a:spcAft>
                        <a:buNone/>
                      </a:pPr>
                      <a:r>
                        <a:rPr lang="en-GB" sz="1700" u="none" strike="noStrike" cap="none" dirty="0">
                          <a:solidFill>
                            <a:schemeClr val="lt1"/>
                          </a:solidFill>
                        </a:rPr>
                        <a:t>Assessment </a:t>
                      </a:r>
                      <a:r>
                        <a:rPr lang="en-GB" sz="1700" dirty="0">
                          <a:solidFill>
                            <a:schemeClr val="lt1"/>
                          </a:solidFill>
                        </a:rPr>
                        <a:t>T</a:t>
                      </a:r>
                      <a:r>
                        <a:rPr lang="en-GB" sz="1700" u="none" strike="noStrike" cap="none" dirty="0">
                          <a:solidFill>
                            <a:schemeClr val="lt1"/>
                          </a:solidFill>
                        </a:rPr>
                        <a:t>asks </a:t>
                      </a:r>
                      <a:endParaRPr sz="2400" u="none" strike="noStrike" cap="none" dirty="0">
                        <a:solidFill>
                          <a:schemeClr val="lt1"/>
                        </a:solidFill>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251AF"/>
                    </a:solidFill>
                  </a:tcPr>
                </a:tc>
                <a:tc>
                  <a:txBody>
                    <a:bodyPr/>
                    <a:lstStyle/>
                    <a:p>
                      <a:pPr marL="0" marR="0" lvl="0" indent="0" algn="ctr" rtl="0">
                        <a:spcBef>
                          <a:spcPts val="0"/>
                        </a:spcBef>
                        <a:spcAft>
                          <a:spcPts val="0"/>
                        </a:spcAft>
                        <a:buClr>
                          <a:srgbClr val="007E8D"/>
                        </a:buClr>
                        <a:buSzPts val="1100"/>
                        <a:buFont typeface="Arial"/>
                        <a:buNone/>
                      </a:pPr>
                      <a:r>
                        <a:rPr lang="en-GB" sz="1700" u="none" strike="noStrike" cap="none">
                          <a:solidFill>
                            <a:schemeClr val="lt1"/>
                          </a:solidFill>
                        </a:rPr>
                        <a:t>Week</a:t>
                      </a:r>
                      <a:endParaRPr sz="2000">
                        <a:solidFill>
                          <a:schemeClr val="lt1"/>
                        </a:solidFill>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251AF"/>
                    </a:solidFill>
                  </a:tcPr>
                </a:tc>
                <a:tc>
                  <a:txBody>
                    <a:bodyPr/>
                    <a:lstStyle/>
                    <a:p>
                      <a:pPr marL="0" marR="0" lvl="0" indent="0" algn="ctr" rtl="0">
                        <a:spcBef>
                          <a:spcPts val="0"/>
                        </a:spcBef>
                        <a:spcAft>
                          <a:spcPts val="0"/>
                        </a:spcAft>
                        <a:buClr>
                          <a:srgbClr val="007E8D"/>
                        </a:buClr>
                        <a:buSzPts val="1100"/>
                        <a:buFont typeface="Arial"/>
                        <a:buNone/>
                      </a:pPr>
                      <a:r>
                        <a:rPr lang="en-GB" sz="1700" u="none" strike="noStrike" cap="none">
                          <a:solidFill>
                            <a:schemeClr val="lt1"/>
                          </a:solidFill>
                        </a:rPr>
                        <a:t>W</a:t>
                      </a:r>
                      <a:r>
                        <a:rPr lang="en-GB" sz="1700">
                          <a:solidFill>
                            <a:schemeClr val="lt1"/>
                          </a:solidFill>
                        </a:rPr>
                        <a:t>eight</a:t>
                      </a:r>
                      <a:endParaRPr sz="2000">
                        <a:solidFill>
                          <a:schemeClr val="lt1"/>
                        </a:solidFill>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251AF"/>
                    </a:solidFill>
                  </a:tcPr>
                </a:tc>
                <a:extLst>
                  <a:ext uri="{0D108BD9-81ED-4DB2-BD59-A6C34878D82A}">
                    <a16:rowId xmlns:a16="http://schemas.microsoft.com/office/drawing/2014/main" val="10000"/>
                  </a:ext>
                </a:extLst>
              </a:tr>
              <a:tr h="466850">
                <a:tc>
                  <a:txBody>
                    <a:bodyPr/>
                    <a:lstStyle/>
                    <a:p>
                      <a:pPr marL="0" marR="0" lvl="0" indent="0" algn="l" rtl="0">
                        <a:spcBef>
                          <a:spcPts val="0"/>
                        </a:spcBef>
                        <a:spcAft>
                          <a:spcPts val="0"/>
                        </a:spcAft>
                        <a:buNone/>
                      </a:pPr>
                      <a:r>
                        <a:rPr lang="en-GB" sz="1400" u="none" strike="noStrike" cap="none">
                          <a:latin typeface="Calibri"/>
                          <a:ea typeface="Calibri"/>
                          <a:cs typeface="Calibri"/>
                          <a:sym typeface="Calibri"/>
                        </a:rPr>
                        <a:t>1. Early intervention – Online Quiz test comprising of a variety of theoretical questions (MCQs and True/False). 500 </a:t>
                      </a:r>
                      <a:r>
                        <a:rPr lang="en-GB"/>
                        <a:t>w</a:t>
                      </a:r>
                      <a:r>
                        <a:rPr lang="en-GB" sz="1400" u="none" strike="noStrike" cap="none">
                          <a:latin typeface="Calibri"/>
                          <a:ea typeface="Calibri"/>
                          <a:cs typeface="Calibri"/>
                          <a:sym typeface="Calibri"/>
                        </a:rPr>
                        <a:t>ords equivalent. </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rgbClr val="000000"/>
                        </a:buClr>
                        <a:buSzPts val="1400"/>
                        <a:buFont typeface="Calibri"/>
                        <a:buNone/>
                      </a:pPr>
                      <a:r>
                        <a:rPr lang="en-GB" sz="1400" u="none" strike="noStrike" cap="none">
                          <a:latin typeface="Calibri"/>
                          <a:ea typeface="Calibri"/>
                          <a:cs typeface="Calibri"/>
                          <a:sym typeface="Calibri"/>
                        </a:rPr>
                        <a:t>Week 3 </a:t>
                      </a:r>
                      <a:endParaRPr/>
                    </a:p>
                  </a:txBody>
                  <a:tcPr marL="45725" marR="45725"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rgbClr val="000000"/>
                        </a:buClr>
                        <a:buSzPts val="1400"/>
                        <a:buFont typeface="Calibri"/>
                        <a:buNone/>
                      </a:pPr>
                      <a:r>
                        <a:rPr lang="en-GB" sz="1400" u="none" strike="noStrike" cap="none">
                          <a:latin typeface="Calibri"/>
                          <a:ea typeface="Calibri"/>
                          <a:cs typeface="Calibri"/>
                          <a:sym typeface="Calibri"/>
                        </a:rPr>
                        <a:t>10% </a:t>
                      </a:r>
                      <a:endParaRPr/>
                    </a:p>
                  </a:txBody>
                  <a:tcPr marL="45725" marR="45725"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31250">
                <a:tc>
                  <a:txBody>
                    <a:bodyPr/>
                    <a:lstStyle/>
                    <a:p>
                      <a:pPr marL="0" marR="0" lvl="0" indent="0" algn="l" rtl="0">
                        <a:spcBef>
                          <a:spcPts val="0"/>
                        </a:spcBef>
                        <a:spcAft>
                          <a:spcPts val="0"/>
                        </a:spcAft>
                        <a:buNone/>
                      </a:pPr>
                      <a:r>
                        <a:rPr lang="en-GB" sz="1400" u="none" strike="noStrike" cap="none">
                          <a:latin typeface="Calibri"/>
                          <a:ea typeface="Calibri"/>
                          <a:cs typeface="Calibri"/>
                          <a:sym typeface="Calibri"/>
                        </a:rPr>
                        <a:t>2. Mid-term test comprising of a variety of theory and calculation questions (Short Answer questions). 1,</a:t>
                      </a:r>
                      <a:r>
                        <a:rPr lang="en-GB"/>
                        <a:t>0</a:t>
                      </a:r>
                      <a:r>
                        <a:rPr lang="en-GB" sz="1400" u="none" strike="noStrike" cap="none">
                          <a:latin typeface="Calibri"/>
                          <a:ea typeface="Calibri"/>
                          <a:cs typeface="Calibri"/>
                          <a:sym typeface="Calibri"/>
                        </a:rPr>
                        <a:t>00 Words equivalent. </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rgbClr val="000000"/>
                        </a:buClr>
                        <a:buSzPts val="1400"/>
                        <a:buFont typeface="Calibri"/>
                        <a:buNone/>
                      </a:pPr>
                      <a:r>
                        <a:rPr lang="en-GB" sz="1400" u="none" strike="noStrike" cap="none">
                          <a:latin typeface="Calibri"/>
                          <a:ea typeface="Calibri"/>
                          <a:cs typeface="Calibri"/>
                          <a:sym typeface="Calibri"/>
                        </a:rPr>
                        <a:t>Week 6 </a:t>
                      </a:r>
                      <a:endParaRPr/>
                    </a:p>
                  </a:txBody>
                  <a:tcPr marL="45725" marR="45725"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rgbClr val="000000"/>
                        </a:buClr>
                        <a:buSzPts val="1400"/>
                        <a:buFont typeface="Calibri"/>
                        <a:buNone/>
                      </a:pPr>
                      <a:r>
                        <a:rPr lang="en-GB" sz="1400" u="none" strike="noStrike" cap="none">
                          <a:latin typeface="Calibri"/>
                          <a:ea typeface="Calibri"/>
                          <a:cs typeface="Calibri"/>
                          <a:sym typeface="Calibri"/>
                        </a:rPr>
                        <a:t>30% </a:t>
                      </a:r>
                      <a:endParaRPr/>
                    </a:p>
                  </a:txBody>
                  <a:tcPr marL="45725" marR="45725"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2125">
                <a:tc>
                  <a:txBody>
                    <a:bodyPr/>
                    <a:lstStyle/>
                    <a:p>
                      <a:pPr marL="0" marR="0" lvl="0" indent="0" algn="l" rtl="0">
                        <a:spcBef>
                          <a:spcPts val="0"/>
                        </a:spcBef>
                        <a:spcAft>
                          <a:spcPts val="0"/>
                        </a:spcAft>
                        <a:buNone/>
                      </a:pPr>
                      <a:r>
                        <a:rPr lang="en-GB" sz="1400" u="none" strike="noStrike" cap="none">
                          <a:latin typeface="Calibri"/>
                          <a:ea typeface="Calibri"/>
                          <a:cs typeface="Calibri"/>
                          <a:sym typeface="Calibri"/>
                        </a:rPr>
                        <a:t>3.</a:t>
                      </a:r>
                      <a:r>
                        <a:rPr lang="en-GB"/>
                        <a:t>Individual Report on Evaluating Risk in a Business Opportunity Using COBIT. 1,000 words equivalent.</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rgbClr val="000000"/>
                        </a:buClr>
                        <a:buSzPts val="1400"/>
                        <a:buFont typeface="Calibri"/>
                        <a:buNone/>
                      </a:pPr>
                      <a:r>
                        <a:rPr lang="en-GB" sz="1400" u="none" strike="noStrike" cap="none">
                          <a:latin typeface="Calibri"/>
                          <a:ea typeface="Calibri"/>
                          <a:cs typeface="Calibri"/>
                          <a:sym typeface="Calibri"/>
                        </a:rPr>
                        <a:t>Week 9 </a:t>
                      </a:r>
                      <a:endParaRPr/>
                    </a:p>
                  </a:txBody>
                  <a:tcPr marL="45725" marR="45725"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rgbClr val="000000"/>
                        </a:buClr>
                        <a:buSzPts val="1400"/>
                        <a:buFont typeface="Calibri"/>
                        <a:buNone/>
                      </a:pPr>
                      <a:r>
                        <a:rPr lang="en-GB" sz="1400" u="none" strike="noStrike" cap="none">
                          <a:latin typeface="Calibri"/>
                          <a:ea typeface="Calibri"/>
                          <a:cs typeface="Calibri"/>
                          <a:sym typeface="Calibri"/>
                        </a:rPr>
                        <a:t>20% </a:t>
                      </a:r>
                      <a:endParaRPr/>
                    </a:p>
                  </a:txBody>
                  <a:tcPr marL="45725" marR="45725"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12075">
                <a:tc>
                  <a:txBody>
                    <a:bodyPr/>
                    <a:lstStyle/>
                    <a:p>
                      <a:pPr marL="0" marR="0" lvl="0" indent="0" algn="l" rtl="0">
                        <a:spcBef>
                          <a:spcPts val="0"/>
                        </a:spcBef>
                        <a:spcAft>
                          <a:spcPts val="0"/>
                        </a:spcAft>
                        <a:buNone/>
                      </a:pPr>
                      <a:r>
                        <a:rPr lang="en-GB" sz="1400" u="none" strike="noStrike" cap="none">
                          <a:latin typeface="Calibri"/>
                          <a:ea typeface="Calibri"/>
                          <a:cs typeface="Calibri"/>
                          <a:sym typeface="Calibri"/>
                        </a:rPr>
                        <a:t>4. </a:t>
                      </a:r>
                      <a:r>
                        <a:rPr lang="en-GB">
                          <a:solidFill>
                            <a:schemeClr val="dk1"/>
                          </a:solidFill>
                        </a:rPr>
                        <a:t>Business Proposal Report Task. 2,00 words equivalent.</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rgbClr val="000000"/>
                        </a:buClr>
                        <a:buSzPts val="1400"/>
                        <a:buFont typeface="Calibri"/>
                        <a:buNone/>
                      </a:pPr>
                      <a:r>
                        <a:rPr lang="en-GB" sz="1400" u="none" strike="noStrike" cap="none">
                          <a:latin typeface="Calibri"/>
                          <a:ea typeface="Calibri"/>
                          <a:cs typeface="Calibri"/>
                          <a:sym typeface="Calibri"/>
                        </a:rPr>
                        <a:t>Week 12 </a:t>
                      </a:r>
                      <a:endParaRPr/>
                    </a:p>
                  </a:txBody>
                  <a:tcPr marL="45725" marR="45725"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rgbClr val="000000"/>
                        </a:buClr>
                        <a:buSzPts val="1400"/>
                        <a:buFont typeface="Calibri"/>
                        <a:buNone/>
                      </a:pPr>
                      <a:r>
                        <a:rPr lang="en-GB" sz="1400" u="none" strike="noStrike" cap="none" dirty="0">
                          <a:latin typeface="Calibri"/>
                          <a:ea typeface="Calibri"/>
                          <a:cs typeface="Calibri"/>
                          <a:sym typeface="Calibri"/>
                        </a:rPr>
                        <a:t>40% </a:t>
                      </a:r>
                      <a:endParaRPr dirty="0"/>
                    </a:p>
                  </a:txBody>
                  <a:tcPr marL="45725" marR="45725"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35089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9"/>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Assessment Tasks</a:t>
            </a:r>
            <a:endParaRPr sz="700"/>
          </a:p>
        </p:txBody>
      </p:sp>
      <p:sp>
        <p:nvSpPr>
          <p:cNvPr id="175" name="Google Shape;175;p2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CB087AF0-31D0-E85A-A325-6B73755F5AFE}"/>
              </a:ext>
            </a:extLst>
          </p:cNvPr>
          <p:cNvSpPr txBox="1"/>
          <p:nvPr/>
        </p:nvSpPr>
        <p:spPr>
          <a:xfrm>
            <a:off x="0" y="1081668"/>
            <a:ext cx="9144000" cy="3831818"/>
          </a:xfrm>
          <a:prstGeom prst="rect">
            <a:avLst/>
          </a:prstGeom>
          <a:solidFill>
            <a:schemeClr val="bg1"/>
          </a:solidFill>
        </p:spPr>
        <p:txBody>
          <a:bodyPr wrap="square">
            <a:spAutoFit/>
          </a:bodyPr>
          <a:lstStyle/>
          <a:p>
            <a:r>
              <a:rPr lang="en-US" sz="2700" b="1" dirty="0">
                <a:latin typeface="Calibri" panose="020F0502020204030204" pitchFamily="34" charset="0"/>
                <a:cs typeface="Calibri" panose="020F0502020204030204" pitchFamily="34" charset="0"/>
              </a:rPr>
              <a:t>1. Early Intervention – Online Quiz:</a:t>
            </a:r>
            <a:endParaRPr lang="en-US" sz="27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700" b="1" dirty="0">
                <a:latin typeface="Calibri" panose="020F0502020204030204" pitchFamily="34" charset="0"/>
                <a:cs typeface="Calibri" panose="020F0502020204030204" pitchFamily="34" charset="0"/>
              </a:rPr>
              <a:t> Description:</a:t>
            </a:r>
            <a:r>
              <a:rPr lang="en-US" sz="2700" dirty="0">
                <a:latin typeface="Calibri" panose="020F0502020204030204" pitchFamily="34" charset="0"/>
                <a:cs typeface="Calibri" panose="020F0502020204030204" pitchFamily="34" charset="0"/>
              </a:rPr>
              <a:t> This is an online quiz test that includes multiple-choice questions (MCQs) and True/False questions. The total content covered is equivalent to 500 words.</a:t>
            </a:r>
          </a:p>
          <a:p>
            <a:pPr>
              <a:buFont typeface="Arial" panose="020B0604020202020204" pitchFamily="34" charset="0"/>
              <a:buChar char="•"/>
            </a:pPr>
            <a:r>
              <a:rPr lang="en-US" sz="2700" b="1" dirty="0">
                <a:latin typeface="Calibri" panose="020F0502020204030204" pitchFamily="34" charset="0"/>
                <a:cs typeface="Calibri" panose="020F0502020204030204" pitchFamily="34" charset="0"/>
              </a:rPr>
              <a:t> Objective:</a:t>
            </a:r>
            <a:r>
              <a:rPr lang="en-US" sz="2700" dirty="0">
                <a:latin typeface="Calibri" panose="020F0502020204030204" pitchFamily="34" charset="0"/>
                <a:cs typeface="Calibri" panose="020F0502020204030204" pitchFamily="34" charset="0"/>
              </a:rPr>
              <a:t> The purpose of this assessment is to gauge the students' understanding of foundational concepts early in the course.</a:t>
            </a:r>
          </a:p>
          <a:p>
            <a:pPr>
              <a:buFont typeface="Arial" panose="020B0604020202020204" pitchFamily="34" charset="0"/>
              <a:buChar char="•"/>
            </a:pPr>
            <a:r>
              <a:rPr lang="en-US" sz="2700" b="1" dirty="0">
                <a:latin typeface="Calibri" panose="020F0502020204030204" pitchFamily="34" charset="0"/>
                <a:cs typeface="Calibri" panose="020F0502020204030204" pitchFamily="34" charset="0"/>
              </a:rPr>
              <a:t> Weight:</a:t>
            </a:r>
            <a:r>
              <a:rPr lang="en-US" sz="2700" dirty="0">
                <a:latin typeface="Calibri" panose="020F0502020204030204" pitchFamily="34" charset="0"/>
                <a:cs typeface="Calibri" panose="020F0502020204030204" pitchFamily="34" charset="0"/>
              </a:rPr>
              <a:t> This task contributes 10% to the overall course grade.</a:t>
            </a:r>
          </a:p>
          <a:p>
            <a:pPr>
              <a:buFont typeface="Arial" panose="020B0604020202020204" pitchFamily="34" charset="0"/>
              <a:buChar char="•"/>
            </a:pPr>
            <a:r>
              <a:rPr lang="en-US" sz="2700" b="1" dirty="0">
                <a:latin typeface="Calibri" panose="020F0502020204030204" pitchFamily="34" charset="0"/>
                <a:cs typeface="Calibri" panose="020F0502020204030204" pitchFamily="34" charset="0"/>
              </a:rPr>
              <a:t> Timing:</a:t>
            </a:r>
            <a:r>
              <a:rPr lang="en-US" sz="2700" dirty="0">
                <a:latin typeface="Calibri" panose="020F0502020204030204" pitchFamily="34" charset="0"/>
                <a:cs typeface="Calibri" panose="020F0502020204030204" pitchFamily="34" charset="0"/>
              </a:rPr>
              <a:t> This quiz is scheduled for Week 3.</a:t>
            </a:r>
          </a:p>
        </p:txBody>
      </p:sp>
    </p:spTree>
    <p:extLst>
      <p:ext uri="{BB962C8B-B14F-4D97-AF65-F5344CB8AC3E}">
        <p14:creationId xmlns:p14="http://schemas.microsoft.com/office/powerpoint/2010/main" val="3862692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9"/>
          <p:cNvSpPr txBox="1"/>
          <p:nvPr/>
        </p:nvSpPr>
        <p:spPr>
          <a:xfrm>
            <a:off x="380890" y="27970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Assessment Tasks</a:t>
            </a:r>
            <a:endParaRPr sz="700" dirty="0"/>
          </a:p>
        </p:txBody>
      </p:sp>
      <p:sp>
        <p:nvSpPr>
          <p:cNvPr id="175" name="Google Shape;175;p2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CB087AF0-31D0-E85A-A325-6B73755F5AFE}"/>
              </a:ext>
            </a:extLst>
          </p:cNvPr>
          <p:cNvSpPr txBox="1"/>
          <p:nvPr/>
        </p:nvSpPr>
        <p:spPr>
          <a:xfrm>
            <a:off x="0" y="1050072"/>
            <a:ext cx="9144000" cy="4093428"/>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2. Mid-term Test:</a:t>
            </a:r>
            <a:endParaRPr lang="en-US" sz="26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600" b="1" dirty="0">
                <a:latin typeface="Calibri" panose="020F0502020204030204" pitchFamily="34" charset="0"/>
                <a:cs typeface="Calibri" panose="020F0502020204030204" pitchFamily="34" charset="0"/>
              </a:rPr>
              <a:t> Description:</a:t>
            </a:r>
            <a:r>
              <a:rPr lang="en-US" sz="2600" dirty="0">
                <a:latin typeface="Calibri" panose="020F0502020204030204" pitchFamily="34" charset="0"/>
                <a:cs typeface="Calibri" panose="020F0502020204030204" pitchFamily="34" charset="0"/>
              </a:rPr>
              <a:t> The mid-term test includes a variety of theory-based and calculation questions. Students are expected to answer short answer questions that amount to a total of 1,000 words.</a:t>
            </a:r>
          </a:p>
          <a:p>
            <a:pPr>
              <a:buFont typeface="Arial" panose="020B0604020202020204" pitchFamily="34" charset="0"/>
              <a:buChar char="•"/>
            </a:pPr>
            <a:r>
              <a:rPr lang="en-US" sz="2600" b="1" dirty="0">
                <a:latin typeface="Calibri" panose="020F0502020204030204" pitchFamily="34" charset="0"/>
                <a:cs typeface="Calibri" panose="020F0502020204030204" pitchFamily="34" charset="0"/>
              </a:rPr>
              <a:t> Objective:</a:t>
            </a:r>
            <a:r>
              <a:rPr lang="en-US" sz="2600" dirty="0">
                <a:latin typeface="Calibri" panose="020F0502020204030204" pitchFamily="34" charset="0"/>
                <a:cs typeface="Calibri" panose="020F0502020204030204" pitchFamily="34" charset="0"/>
              </a:rPr>
              <a:t> This test aims to assess students' deeper understanding of the material covered in the first half of the course and their ability to apply theoretical knowledge to practical problems.</a:t>
            </a:r>
          </a:p>
          <a:p>
            <a:pPr>
              <a:buFont typeface="Arial" panose="020B0604020202020204" pitchFamily="34" charset="0"/>
              <a:buChar char="•"/>
            </a:pPr>
            <a:r>
              <a:rPr lang="en-US" sz="2600" b="1" dirty="0">
                <a:latin typeface="Calibri" panose="020F0502020204030204" pitchFamily="34" charset="0"/>
                <a:cs typeface="Calibri" panose="020F0502020204030204" pitchFamily="34" charset="0"/>
              </a:rPr>
              <a:t> Weight:</a:t>
            </a:r>
            <a:r>
              <a:rPr lang="en-US" sz="2600" dirty="0">
                <a:latin typeface="Calibri" panose="020F0502020204030204" pitchFamily="34" charset="0"/>
                <a:cs typeface="Calibri" panose="020F0502020204030204" pitchFamily="34" charset="0"/>
              </a:rPr>
              <a:t> This assessment accounts for 30% of the overall grade.</a:t>
            </a:r>
          </a:p>
          <a:p>
            <a:pPr>
              <a:buFont typeface="Arial" panose="020B0604020202020204" pitchFamily="34" charset="0"/>
              <a:buChar char="•"/>
            </a:pPr>
            <a:r>
              <a:rPr lang="en-US" sz="2600" b="1" dirty="0">
                <a:latin typeface="Calibri" panose="020F0502020204030204" pitchFamily="34" charset="0"/>
                <a:cs typeface="Calibri" panose="020F0502020204030204" pitchFamily="34" charset="0"/>
              </a:rPr>
              <a:t> Timing:</a:t>
            </a:r>
            <a:r>
              <a:rPr lang="en-US" sz="2600" dirty="0">
                <a:latin typeface="Calibri" panose="020F0502020204030204" pitchFamily="34" charset="0"/>
                <a:cs typeface="Calibri" panose="020F0502020204030204" pitchFamily="34" charset="0"/>
              </a:rPr>
              <a:t> The mid-term test is scheduled for Week 6.</a:t>
            </a:r>
          </a:p>
        </p:txBody>
      </p:sp>
    </p:spTree>
    <p:extLst>
      <p:ext uri="{BB962C8B-B14F-4D97-AF65-F5344CB8AC3E}">
        <p14:creationId xmlns:p14="http://schemas.microsoft.com/office/powerpoint/2010/main" val="245048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9"/>
          <p:cNvSpPr txBox="1"/>
          <p:nvPr/>
        </p:nvSpPr>
        <p:spPr>
          <a:xfrm>
            <a:off x="380890" y="27970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Assessment Tasks</a:t>
            </a:r>
            <a:endParaRPr sz="700" dirty="0"/>
          </a:p>
        </p:txBody>
      </p:sp>
      <p:sp>
        <p:nvSpPr>
          <p:cNvPr id="175" name="Google Shape;175;p2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CB087AF0-31D0-E85A-A325-6B73755F5AFE}"/>
              </a:ext>
            </a:extLst>
          </p:cNvPr>
          <p:cNvSpPr txBox="1"/>
          <p:nvPr/>
        </p:nvSpPr>
        <p:spPr>
          <a:xfrm>
            <a:off x="0" y="1050072"/>
            <a:ext cx="9144000" cy="3939540"/>
          </a:xfrm>
          <a:prstGeom prst="rect">
            <a:avLst/>
          </a:prstGeom>
          <a:solidFill>
            <a:schemeClr val="bg1"/>
          </a:solidFill>
        </p:spPr>
        <p:txBody>
          <a:bodyPr wrap="square">
            <a:spAutoFit/>
          </a:bodyPr>
          <a:lstStyle/>
          <a:p>
            <a:r>
              <a:rPr lang="en-US" sz="2500" b="1" dirty="0">
                <a:latin typeface="Calibri" panose="020F0502020204030204" pitchFamily="34" charset="0"/>
                <a:cs typeface="Calibri" panose="020F0502020204030204" pitchFamily="34" charset="0"/>
              </a:rPr>
              <a:t>3. Individual Report on Evaluating Risk in a Business Opportunity Using COBIT:</a:t>
            </a:r>
            <a:endParaRPr lang="en-US" sz="25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Description:</a:t>
            </a:r>
            <a:r>
              <a:rPr lang="en-US" sz="2500" dirty="0">
                <a:latin typeface="Calibri" panose="020F0502020204030204" pitchFamily="34" charset="0"/>
                <a:cs typeface="Calibri" panose="020F0502020204030204" pitchFamily="34" charset="0"/>
              </a:rPr>
              <a:t> Students are required to write an individual report that evaluates risk in a business opportunity using the COBIT framework. The report should be 1,000 words in length.</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Objective:</a:t>
            </a:r>
            <a:r>
              <a:rPr lang="en-US" sz="2500" dirty="0">
                <a:latin typeface="Calibri" panose="020F0502020204030204" pitchFamily="34" charset="0"/>
                <a:cs typeface="Calibri" panose="020F0502020204030204" pitchFamily="34" charset="0"/>
              </a:rPr>
              <a:t> This task allows students to apply the COBIT framework in a practical context, enhancing their understanding of risk management in IT governance.</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Weight:</a:t>
            </a:r>
            <a:r>
              <a:rPr lang="en-US" sz="2500" dirty="0">
                <a:latin typeface="Calibri" panose="020F0502020204030204" pitchFamily="34" charset="0"/>
                <a:cs typeface="Calibri" panose="020F0502020204030204" pitchFamily="34" charset="0"/>
              </a:rPr>
              <a:t> This report makes up 20% of the overall course grade.</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Timing:</a:t>
            </a:r>
            <a:r>
              <a:rPr lang="en-US" sz="2500" dirty="0">
                <a:latin typeface="Calibri" panose="020F0502020204030204" pitchFamily="34" charset="0"/>
                <a:cs typeface="Calibri" panose="020F0502020204030204" pitchFamily="34" charset="0"/>
              </a:rPr>
              <a:t> The report is due in Week 9.</a:t>
            </a:r>
          </a:p>
        </p:txBody>
      </p:sp>
    </p:spTree>
    <p:extLst>
      <p:ext uri="{BB962C8B-B14F-4D97-AF65-F5344CB8AC3E}">
        <p14:creationId xmlns:p14="http://schemas.microsoft.com/office/powerpoint/2010/main" val="32426417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4548</Words>
  <Application>Microsoft Office PowerPoint</Application>
  <PresentationFormat>On-screen Show (16:9)</PresentationFormat>
  <Paragraphs>296</Paragraphs>
  <Slides>59</Slides>
  <Notes>59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59</vt:i4>
      </vt:variant>
    </vt:vector>
  </HeadingPairs>
  <TitlesOfParts>
    <vt:vector size="65" baseType="lpstr">
      <vt:lpstr>Ubuntu</vt:lpstr>
      <vt:lpstr>Oswald</vt:lpstr>
      <vt:lpstr>Calibri</vt:lpstr>
      <vt:lpstr>Arial</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31</cp:revision>
  <dcterms:modified xsi:type="dcterms:W3CDTF">2024-07-23T02:31:26Z</dcterms:modified>
</cp:coreProperties>
</file>